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2"/>
    <a:srgbClr val="DC322F"/>
    <a:srgbClr val="1A1A1A"/>
    <a:srgbClr val="E03135"/>
    <a:srgbClr val="C16069"/>
    <a:srgbClr val="FF3418"/>
    <a:srgbClr val="3A4152"/>
    <a:srgbClr val="4B556B"/>
    <a:srgbClr val="989A9C"/>
    <a:srgbClr val="FFF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21870"/>
    <p:restoredTop autoAdjust="0" sz="94726"/>
  </p:normalViewPr>
  <p:slideViewPr>
    <p:cSldViewPr snapToGrid="0" snapToObjects="1">
      <p:cViewPr varScale="1">
        <p:scale>
          <a:sx d="100" n="101"/>
          <a:sy d="100" n="101"/>
        </p:scale>
        <p:origin x="200" y="600"/>
      </p:cViewPr>
      <p:guideLst>
        <p:guide orient="horz" pos="2160"/>
        <p:guide pos="384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1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9" Type="http://schemas.openxmlformats.org/officeDocument/2006/relationships/theme" Target="theme/theme1.xml" /><Relationship Id="rId8" Type="http://schemas.openxmlformats.org/officeDocument/2006/relationships/viewProps" Target="viewProps.xml" /><Relationship Id="rId7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1302"/>
            <a:ext cx="9144000" cy="1646498"/>
          </a:xfrm>
        </p:spPr>
        <p:txBody>
          <a:bodyPr>
            <a:normAutofit/>
          </a:bodyPr>
          <a:lstStyle>
            <a:lvl1pPr marL="0" indent="0" algn="ctr">
              <a:buNone/>
              <a:defRPr sz="1800" b="0">
                <a:solidFill>
                  <a:srgbClr val="DC322F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E5A21-E3F8-414E-8783-9B787CEE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A10B1-3C39-5B4F-85DD-4E44D8BD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FF1A-8372-FB40-B0E0-0EE88C8B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F1868-78C4-704F-87A4-9909281CB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64A86-EE40-7F47-8F4A-D5FD082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36DD5-D90C-D148-9A75-6E5EF76E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649B3-720E-654D-9610-263AC0D9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9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E4B96-467B-A24D-9EC1-DD46EE699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0EC97-EC51-3242-A427-B6C401F9B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54FCF-A603-6944-ACE1-F3530AAB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700E-B16B-6340-9BEE-2E563F92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ADE9-5F17-2E4E-A23B-A3EF5CC9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433C7-4F7C-4247-8FF5-1E63E18E1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  <a:latin typeface="Trebuchet MS" panose="020B070302020209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1A1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559EF-BAB7-0E42-9E60-A03A3B0D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BB6D2-A026-D74A-8C2A-7AD33F2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1D05D-520A-D942-8D98-B02EF8CF6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6CB2-D1B6-B94A-84C1-83C65423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>
                <a:solidFill>
                  <a:srgbClr val="1A1A1A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16D53-A7E8-384A-A924-CB556123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D3A5F-D224-144E-B1C6-E4C0A0C6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85A41-9B71-494D-8739-5A09F705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FDBC1-527D-3041-984A-EF5E7E9B7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7BF1-44B1-744C-AB68-4BB0A6A59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74A49-6A1E-2F48-B419-02B0A17B9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A9989-2AC6-0F4E-ADFD-C6E06D0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625DC-FC15-A34E-972A-D70B8A82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A2A21-61F6-4A4F-8B34-7B5540EF6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1DF4-AED1-614B-BE12-21438630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DBCAE-E5F3-8C40-9708-53662383E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57552-3DC5-3546-AB54-31C74D633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43EE9D-F5D6-F54D-8468-AEFB4E718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rgbClr val="1A1A1A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198EC-0E7C-514D-9D5C-E0079B57D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E07E0-5A9C-4B41-95FF-3BAA5F6BC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BDB537-974F-D34D-9750-CC69627A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16F390-2D22-5048-A0FC-3FAD9329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D455-6580-E548-84D2-30E8C319B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C322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37170-F497-734A-8863-A2B1D6D2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3678E-8EC0-9D40-85FD-A78B7303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10869-C0FC-2E44-824A-787E6D8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FB1ED-2AE6-5449-BE22-43836D3C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D820E-FB19-6E41-9F98-FE01AD87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09D32-6061-E14C-B370-0847ED7F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BCD6-9805-9E45-9B7C-5314F41E6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F4F16-08DB-C247-8F9D-24EA7D84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F2B46-16CB-7E41-AD5E-4493C9285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BA2BC5-3886-C647-BB53-7B07EAE7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2B8-C849-1F4E-8FED-86CF39DF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410FE-1E10-8C4A-BD9D-9A0F6C9D1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22F09-1B36-2F4E-8EEA-BAEEB3FD2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97009-98F8-D441-A078-A31F891B4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ACA9B-B433-8E45-A2A3-CD0940DBC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A396B-3342-4645-AC86-58732AAE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023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media/image1.png" Type="http://schemas.openxmlformats.org/officeDocument/2006/relationships/image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BF5EA-1FF6-EB48-B367-10F16FE226B4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91ED-FFB7-904F-8814-ED29EAA4264A}"/>
              </a:ext>
            </a:extLst>
          </p:cNvPr>
          <p:cNvSpPr>
            <a:spLocks noGrp="1"/>
          </p:cNvSpPr>
          <p:nvPr>
            <p:ph idx="2" sz="half" type="dt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9/29/24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6F4AD-BD6B-CE47-88CB-D7910584936B}"/>
              </a:ext>
            </a:extLst>
          </p:cNvPr>
          <p:cNvSpPr>
            <a:spLocks noGrp="1"/>
          </p:cNvSpPr>
          <p:nvPr>
            <p:ph idx="4" sz="quarter" type="sldNum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305052-7E31-8548-802E-BBA9CB132D12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A9FF2A29-0C17-AD44-9B62-E2C61042D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GB"/>
              <a:t>Click to edit Master title style</a:t>
            </a:r>
            <a:endParaRPr dirty="0" lang="en-US"/>
          </a:p>
        </p:txBody>
      </p:sp>
      <p:pic>
        <p:nvPicPr>
          <p:cNvPr descr="A cartoon monkey holding a magnifying glass  Description automatically generated" id="2" name="Picture 1">
            <a:extLst>
              <a:ext uri="{FF2B5EF4-FFF2-40B4-BE49-F238E27FC236}">
                <a16:creationId xmlns:a16="http://schemas.microsoft.com/office/drawing/2014/main" id="{72DC9D06-A870-D4AB-1948-5435052EE00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56677" y="5670030"/>
            <a:ext cx="1051446" cy="105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50749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defTabSz="514350" eaLnBrk="1" hangingPunct="1" latinLnBrk="0" rtl="0">
        <a:lnSpc>
          <a:spcPct val="90000"/>
        </a:lnSpc>
        <a:spcBef>
          <a:spcPct val="0"/>
        </a:spcBef>
        <a:buNone/>
        <a:defRPr b="1" baseline="0" i="0" kern="1200" sz="3200">
          <a:solidFill>
            <a:schemeClr val="tx1"/>
          </a:solidFill>
          <a:latin charset="0" pitchFamily="2" typeface="Atkinson Hyperlegible"/>
          <a:ea typeface="+mj-ea"/>
          <a:cs charset="-79" panose="020B0502020104020203" pitchFamily="34" typeface="Gill Sans"/>
        </a:defRPr>
      </a:lvl1pPr>
    </p:titleStyle>
    <p:bodyStyle>
      <a:lvl1pPr algn="l" defTabSz="514350" eaLnBrk="1" hangingPunct="1" indent="-128588" latinLnBrk="0" marL="1285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1pPr>
      <a:lvl2pPr algn="l" defTabSz="514350" eaLnBrk="1" hangingPunct="1" indent="-128588" latinLnBrk="0" marL="38576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2pPr>
      <a:lvl3pPr algn="l" defTabSz="514350" eaLnBrk="1" hangingPunct="1" indent="-128588" latinLnBrk="0" marL="64293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3pPr>
      <a:lvl4pPr algn="l" defTabSz="514350" eaLnBrk="1" hangingPunct="1" indent="-128588" latinLnBrk="0" marL="900113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4pPr>
      <a:lvl5pPr algn="l" defTabSz="514350" eaLnBrk="1" hangingPunct="1" indent="-128588" latinLnBrk="0" marL="1157288" rtl="0">
        <a:lnSpc>
          <a:spcPts val="2400"/>
        </a:lnSpc>
        <a:spcBef>
          <a:spcPts val="1600"/>
        </a:spcBef>
        <a:buFont charset="0" panose="020B0604020202020204" pitchFamily="34" typeface="Arial"/>
        <a:buChar char="•"/>
        <a:defRPr b="0" baseline="0" i="0" kern="1200" sz="1800">
          <a:solidFill>
            <a:srgbClr val="1A1A1A"/>
          </a:solidFill>
          <a:latin charset="0" pitchFamily="2" typeface="Atkinson Hyperlegible"/>
          <a:ea typeface="+mn-ea"/>
          <a:cs charset="0" panose="020B0604020202020204" pitchFamily="34" typeface="Arial"/>
        </a:defRPr>
      </a:lvl5pPr>
      <a:lvl6pPr algn="l" defTabSz="514350" eaLnBrk="1" hangingPunct="1" indent="-128588" latinLnBrk="0" marL="141446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indent="-128588" latinLnBrk="0" marL="167163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indent="-128588" latinLnBrk="0" marL="1928813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indent="-128588" latinLnBrk="0" marL="2185988" rtl="0">
        <a:lnSpc>
          <a:spcPct val="90000"/>
        </a:lnSpc>
        <a:spcBef>
          <a:spcPts val="281"/>
        </a:spcBef>
        <a:buFont charset="0" panose="020B0604020202020204" pitchFamily="34" typeface="Arial"/>
        <a:buChar char="•"/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514350" eaLnBrk="1" hangingPunct="1" latinLnBrk="0" marL="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1pPr>
      <a:lvl2pPr algn="l" defTabSz="514350" eaLnBrk="1" hangingPunct="1" latinLnBrk="0" marL="2571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2pPr>
      <a:lvl3pPr algn="l" defTabSz="514350" eaLnBrk="1" hangingPunct="1" latinLnBrk="0" marL="5143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3pPr>
      <a:lvl4pPr algn="l" defTabSz="514350" eaLnBrk="1" hangingPunct="1" latinLnBrk="0" marL="7715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4pPr>
      <a:lvl5pPr algn="l" defTabSz="514350" eaLnBrk="1" hangingPunct="1" latinLnBrk="0" marL="10287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5pPr>
      <a:lvl6pPr algn="l" defTabSz="514350" eaLnBrk="1" hangingPunct="1" latinLnBrk="0" marL="128587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6pPr>
      <a:lvl7pPr algn="l" defTabSz="514350" eaLnBrk="1" hangingPunct="1" latinLnBrk="0" marL="154305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7pPr>
      <a:lvl8pPr algn="l" defTabSz="514350" eaLnBrk="1" hangingPunct="1" latinLnBrk="0" marL="1800225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8pPr>
      <a:lvl9pPr algn="l" defTabSz="514350" eaLnBrk="1" hangingPunct="1" latinLnBrk="0" marL="2057400" rtl="0">
        <a:defRPr kern="1200" sz="1013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6EB9F-821C-3043-9B29-83C5977F5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96341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Lab 10: Preview to next term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337200-5D83-FE46-9E69-B6B1D353C69A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1524000" y="3611302"/>
            <a:ext cx="9144000" cy="1646498"/>
          </a:xfrm>
        </p:spPr>
        <p:txBody>
          <a:bodyPr/>
          <a:lstStyle/>
          <a:p>
            <a:pPr lvl="0" indent="0" marL="0">
              <a:buNone/>
            </a:pPr>
            <a:r>
              <a:rPr/>
              <a:t>Lots of fun ahead</a:t>
            </a:r>
            <a:br/>
            <a:br/>
            <a:r>
              <a:rPr/>
              <a:t>Dr. Gordon Wright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9A7C7-1ADA-474D-B8F0-3471D14F86DA}"/>
              </a:ext>
            </a:extLst>
          </p:cNvPr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December 10, 2024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Welcome to Lab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Today’s Focus</a:t>
            </a:r>
            <a:r>
              <a:rPr/>
              <a:t>: Finalise your ethics applications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Looking ahead to term 2!</a:t>
            </a:r>
          </a:p>
          <a:p>
            <a:pPr lvl="0"/>
            <a:r>
              <a:rPr b="1"/>
              <a:t>Study Swap</a:t>
            </a:r>
            <a:r>
              <a:rPr/>
              <a:t>: Opens in week 11 and you learn by doing!</a:t>
            </a:r>
          </a:p>
          <a:p>
            <a:pPr lvl="0"/>
            <a:r>
              <a:rPr b="1"/>
              <a:t>Goal</a:t>
            </a:r>
            <a:r>
              <a:rPr/>
              <a:t>: Learn from peers by participating in each other’s studies.</a:t>
            </a:r>
          </a:p>
          <a:p>
            <a:pPr lvl="0"/>
            <a:r>
              <a:rPr b="1"/>
              <a:t>Why?</a:t>
            </a:r>
            <a:r>
              <a:rPr/>
              <a:t>: Experience the challenges and creativity under shared constraints.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8E45-0772-954C-8D4B-6E6808DFE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Compulsory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How It Works</a:t>
            </a:r>
          </a:p>
          <a:p>
            <a:pPr lvl="0"/>
            <a:r>
              <a:rPr b="1"/>
              <a:t>Everyone Participates</a:t>
            </a:r>
            <a:r>
              <a:rPr/>
              <a:t>: All second-year students will take part in each other’s studies.</a:t>
            </a:r>
          </a:p>
          <a:p>
            <a:pPr lvl="0"/>
            <a:r>
              <a:rPr b="1"/>
              <a:t>Participation Cap</a:t>
            </a:r>
            <a:r>
              <a:rPr/>
              <a:t>: There will be a maximum number of required participations.</a:t>
            </a:r>
          </a:p>
          <a:p>
            <a:pPr lvl="0"/>
            <a:r>
              <a:rPr b="1"/>
              <a:t>Flexibility</a:t>
            </a:r>
            <a:r>
              <a:rPr/>
              <a:t>: You are encouraged to join more studies if interested.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6003-B489-CA46-A95C-C1AECC0CA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/>
          <a:lstStyle/>
          <a:p>
            <a:pPr lvl="0" indent="0" marL="0">
              <a:buNone/>
            </a:pPr>
            <a:r>
              <a:rPr/>
              <a:t>Why Participate?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BA411-2A54-A94A-B3FC-826281DBEADF}"/>
              </a:ext>
            </a:extLst>
          </p:cNvPr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Key Learning Outcomes</a:t>
            </a:r>
          </a:p>
          <a:p>
            <a:pPr lvl="0"/>
            <a:r>
              <a:rPr b="1"/>
              <a:t>Shared Constraints</a:t>
            </a:r>
            <a:r>
              <a:rPr/>
              <a:t>: See how peers solve similar research challenges.</a:t>
            </a:r>
          </a:p>
          <a:p>
            <a:pPr lvl="0"/>
            <a:r>
              <a:rPr b="1"/>
              <a:t>Research Insight</a:t>
            </a:r>
            <a:r>
              <a:rPr/>
              <a:t>: Learn what works and what doesn’t from others’ approaches.</a:t>
            </a:r>
          </a:p>
          <a:p>
            <a:pPr lvl="0"/>
            <a:r>
              <a:rPr b="1"/>
              <a:t>Improved Design Thinking</a:t>
            </a:r>
            <a:r>
              <a:rPr/>
              <a:t>: Refine your study delivery ideas for future projects.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Learning by Doing</a:t>
            </a:r>
          </a:p>
          <a:p>
            <a:pPr lvl="0"/>
            <a:r>
              <a:rPr b="1"/>
              <a:t>Understand All Moving Parts</a:t>
            </a:r>
            <a:r>
              <a:rPr/>
              <a:t>:</a:t>
            </a:r>
          </a:p>
          <a:p>
            <a:pPr lvl="1"/>
            <a:r>
              <a:rPr/>
              <a:t>Study design choices</a:t>
            </a:r>
          </a:p>
          <a:p>
            <a:pPr lvl="1"/>
            <a:r>
              <a:rPr/>
              <a:t>Data collection methods</a:t>
            </a:r>
          </a:p>
          <a:p>
            <a:pPr lvl="1"/>
            <a:r>
              <a:rPr/>
              <a:t>Participant management</a:t>
            </a:r>
          </a:p>
          <a:p>
            <a:pPr lvl="1"/>
            <a:r>
              <a:rPr/>
              <a:t>Ethical considerations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Learning by Doing</a:t>
            </a:r>
          </a:p>
          <a:p>
            <a:pPr lvl="0"/>
            <a:r>
              <a:rPr b="1"/>
              <a:t>Think Critically About Delivery</a:t>
            </a:r>
            <a:r>
              <a:rPr/>
              <a:t>:</a:t>
            </a:r>
          </a:p>
          <a:p>
            <a:pPr lvl="1"/>
            <a:r>
              <a:rPr/>
              <a:t>How will you run your study next year?</a:t>
            </a:r>
          </a:p>
          <a:p>
            <a:pPr lvl="1"/>
            <a:r>
              <a:rPr/>
              <a:t>What methods will you avoid or adopt?</a:t>
            </a:r>
          </a:p>
          <a:p>
            <a:pPr lvl="1"/>
            <a:r>
              <a:rPr/>
              <a:t>How do study conditions affect data quality?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Summary</a:t>
            </a:r>
          </a:p>
          <a:p>
            <a:pPr lvl="0"/>
            <a:r>
              <a:rPr b="1"/>
              <a:t>Participate</a:t>
            </a:r>
            <a:r>
              <a:rPr/>
              <a:t>: Engage with as many studies as possible.</a:t>
            </a:r>
          </a:p>
          <a:p>
            <a:pPr lvl="0"/>
            <a:r>
              <a:rPr b="1"/>
              <a:t>Observe</a:t>
            </a:r>
            <a:r>
              <a:rPr/>
              <a:t>: Learn from different designs and execution strategies.</a:t>
            </a:r>
          </a:p>
          <a:p>
            <a:pPr lvl="0"/>
            <a:r>
              <a:rPr b="1"/>
              <a:t>Reflect</a:t>
            </a:r>
            <a:r>
              <a:rPr/>
              <a:t>: Apply insights to future research projects.</a:t>
            </a:r>
          </a:p>
          <a:p>
            <a:pPr lvl="0"/>
            <a:r>
              <a:rPr b="1"/>
              <a:t>Ask Questions</a:t>
            </a:r>
            <a:r>
              <a:rPr/>
              <a:t>: Use labs and forums for feedback and clarification.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Participation will be monitored!</a:t>
            </a:r>
          </a:p>
        </p:txBody>
      </p:sp>
      <p:pic>
        <p:nvPicPr>
          <p:cNvPr descr="images/Screenshot%202024-12-08%20at%2017.14.06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81600" y="2006600"/>
            <a:ext cx="6172200" cy="2794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24F9-04F1-C843-9D71-56C5C0245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Thank You!</a:t>
            </a:r>
          </a:p>
          <a:p>
            <a:pPr lvl="0"/>
            <a:r>
              <a:rPr/>
              <a:t>Be curious, be engaged, and learn by doing!</a:t>
            </a:r>
          </a:p>
          <a:p>
            <a:pPr lvl="0"/>
            <a:r>
              <a:rPr/>
              <a:t>Have a great break and see you next term!</a:t>
            </a:r>
          </a:p>
        </p:txBody>
      </p:sp>
    </p:spTree>
  </p:cSld>
</p:sld>
</file>

<file path=ppt/theme/theme1.xml><?xml version="1.0" encoding="utf-8"?>
<a:theme xmlns:a="http://schemas.openxmlformats.org/drawingml/2006/main" name="Cosmic Lat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-Rockwell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mic Latte" id="{689C1CBC-A372-ED4C-A38C-441AC706A1A4}" vid="{44785AA0-04C0-4846-AC8A-8123607AC8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47</Words>
  <Application>Microsoft Macintosh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Atkinson Hyperlegible</vt:lpstr>
      <vt:lpstr>Calibri</vt:lpstr>
      <vt:lpstr>Rockwell</vt:lpstr>
      <vt:lpstr>Trebuchet MS</vt:lpstr>
      <vt:lpstr>Cosmic Latte</vt:lpstr>
      <vt:lpstr>Slides 1</vt:lpstr>
      <vt:lpstr>Test 1</vt:lpstr>
      <vt:lpstr>Test 2 Sub heading</vt:lpstr>
      <vt:lpstr>Incremental Lists</vt:lpstr>
      <vt:lpstr>Speaker Notes</vt:lpstr>
      <vt:lpstr>Columns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10: Preview to next term</dc:title>
  <dc:creator>Dr. Gordon Wright</dc:creator>
  <cp:keywords/>
  <dcterms:created xsi:type="dcterms:W3CDTF">2025-03-24T20:15:26Z</dcterms:created>
  <dcterms:modified xsi:type="dcterms:W3CDTF">2025-03-24T20:15:26Z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categories">
    <vt:lpwstr/>
  </property>
  <property fmtid="{D5CDD505-2E9C-101B-9397-08002B2CF9AE}" pid="6" name="citations-hover">
    <vt:lpwstr>True</vt:lpwstr>
  </property>
  <property fmtid="{D5CDD505-2E9C-101B-9397-08002B2CF9AE}" pid="7" name="csl">
    <vt:lpwstr>../apa7.csl</vt:lpwstr>
  </property>
  <property fmtid="{D5CDD505-2E9C-101B-9397-08002B2CF9AE}" pid="8" name="date">
    <vt:lpwstr>December 10, 2024</vt:lpwstr>
  </property>
  <property fmtid="{D5CDD505-2E9C-101B-9397-08002B2CF9AE}" pid="9" name="date-format">
    <vt:lpwstr>long</vt:lpwstr>
  </property>
  <property fmtid="{D5CDD505-2E9C-101B-9397-08002B2CF9AE}" pid="10" name="editor">
    <vt:lpwstr>visual</vt:lpwstr>
  </property>
  <property fmtid="{D5CDD505-2E9C-101B-9397-08002B2CF9AE}" pid="11" name="execute">
    <vt:lpwstr/>
  </property>
  <property fmtid="{D5CDD505-2E9C-101B-9397-08002B2CF9AE}" pid="12" name="header-includes">
    <vt:lpwstr/>
  </property>
  <property fmtid="{D5CDD505-2E9C-101B-9397-08002B2CF9AE}" pid="13" name="image">
    <vt:lpwstr>lab.png</vt:lpwstr>
  </property>
  <property fmtid="{D5CDD505-2E9C-101B-9397-08002B2CF9AE}" pid="14" name="include-after">
    <vt:lpwstr/>
  </property>
  <property fmtid="{D5CDD505-2E9C-101B-9397-08002B2CF9AE}" pid="15" name="include-before">
    <vt:lpwstr/>
  </property>
  <property fmtid="{D5CDD505-2E9C-101B-9397-08002B2CF9AE}" pid="16" name="labels">
    <vt:lpwstr/>
  </property>
  <property fmtid="{D5CDD505-2E9C-101B-9397-08002B2CF9AE}" pid="17" name="license">
    <vt:lpwstr/>
  </property>
  <property fmtid="{D5CDD505-2E9C-101B-9397-08002B2CF9AE}" pid="18" name="params">
    <vt:lpwstr/>
  </property>
  <property fmtid="{D5CDD505-2E9C-101B-9397-08002B2CF9AE}" pid="19" name="subtitle">
    <vt:lpwstr>Lots of fun ahead</vt:lpwstr>
  </property>
  <property fmtid="{D5CDD505-2E9C-101B-9397-08002B2CF9AE}" pid="20" name="toc-title">
    <vt:lpwstr>Table of contents</vt:lpwstr>
  </property>
</Properties>
</file>