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2"/>
    <a:srgbClr val="DC322F"/>
    <a:srgbClr val="1A1A1A"/>
    <a:srgbClr val="E03135"/>
    <a:srgbClr val="C16069"/>
    <a:srgbClr val="FF3418"/>
    <a:srgbClr val="3A4152"/>
    <a:srgbClr val="4B556B"/>
    <a:srgbClr val="989A9C"/>
    <a:srgbClr val="FFF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21870"/>
    <p:restoredTop autoAdjust="0" sz="94726"/>
  </p:normalViewPr>
  <p:slideViewPr>
    <p:cSldViewPr snapToGrid="0" snapToObjects="1">
      <p:cViewPr varScale="1">
        <p:scale>
          <a:sx d="100" n="101"/>
          <a:sy d="100" n="101"/>
        </p:scale>
        <p:origin x="200" y="600"/>
      </p:cViewPr>
      <p:guideLst>
        <p:guide orient="horz" pos="2160"/>
        <p:guide pos="384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3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22" Type="http://schemas.openxmlformats.org/officeDocument/2006/relationships/theme" Target="theme/theme1.xml" /><Relationship Id="rId21" Type="http://schemas.openxmlformats.org/officeDocument/2006/relationships/viewProps" Target="viewProps.xml" /><Relationship Id="rId20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EB9F-821C-3043-9B29-83C5977F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963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1A1A1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7200-5D83-FE46-9E69-B6B1D353C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1302"/>
            <a:ext cx="9144000" cy="1646498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rgbClr val="DC322F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A7C7-1ADA-474D-B8F0-3471D14F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E5A21-E3F8-414E-8783-9B787CEE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A10B1-3C39-5B4F-85DD-4E44D8BD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5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FF1A-8372-FB40-B0E0-0EE88C8B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F1868-78C4-704F-87A4-9909281CB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64A86-EE40-7F47-8F4A-D5FD082D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6DD5-D90C-D148-9A75-6E5EF76E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649B3-720E-654D-9610-263AC0D9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9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E4B96-467B-A24D-9EC1-DD46EE699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1A1A1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0EC97-EC51-3242-A427-B6C401F9B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54FCF-A603-6944-ACE1-F3530AAB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D700E-B16B-6340-9BEE-2E563F92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BADE9-5F17-2E4E-A23B-A3EF5CC9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1A1A1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433C7-4F7C-4247-8FF5-1E63E18E1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6D53-A7E8-384A-A924-CB556123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A5F-D224-144E-B1C6-E4C0A0C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5A41-9B71-494D-8739-5A09F70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8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559EF-BAB7-0E42-9E60-A03A3B0D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BB6D2-A026-D74A-8C2A-7AD33F22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1D05D-520A-D942-8D98-B02EF8CF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1A1A1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6D53-A7E8-384A-A924-CB556123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A5F-D224-144E-B1C6-E4C0A0C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5A41-9B71-494D-8739-5A09F70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2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DBC1-527D-3041-984A-EF5E7E9B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7BF1-44B1-744C-AB68-4BB0A6A59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74A49-6A1E-2F48-B419-02B0A17B9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9989-2AC6-0F4E-ADFD-C6E06D00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625DC-FC15-A34E-972A-D70B8A82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A2A21-61F6-4A4F-8B34-7B5540EF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51DF4-AED1-614B-BE12-21438630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DBCAE-E5F3-8C40-9708-53662383E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1A1A1A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57552-3DC5-3546-AB54-31C74D633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3EE9D-F5D6-F54D-8468-AEFB4E718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1A1A1A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198EC-0E7C-514D-9D5C-E0079B57D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E07E0-5A9C-4B41-95FF-3BAA5F6B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DB537-974F-D34D-9750-CC69627A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6F390-2D22-5048-A0FC-3FAD9329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9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D455-6580-E548-84D2-30E8C319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C322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37170-F497-734A-8863-A2B1D6D2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3678E-8EC0-9D40-85FD-A78B7303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10869-C0FC-2E44-824A-787E6D8B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8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FB1ED-2AE6-5449-BE22-43836D3C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D820E-FB19-6E41-9F98-FE01AD87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09D32-6061-E14C-B370-0847ED7F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2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BCD6-9805-9E45-9B7C-5314F41E6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F4F16-08DB-C247-8F9D-24EA7D84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F2B46-16CB-7E41-AD5E-4493C928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A2BC5-3886-C647-BB53-7B07EAE7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3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682B8-C849-1F4E-8FED-86CF39DF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410FE-1E10-8C4A-BD9D-9A0F6C9D1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22F09-1B36-2F4E-8EEA-BAEEB3FD2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97009-98F8-D441-A078-A31F891B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ACA9B-B433-8E45-A2A3-CD0940D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A396B-3342-4645-AC86-58732AAE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60234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13" Target="../theme/theme1.xml" Type="http://schemas.openxmlformats.org/officeDocument/2006/relationships/theme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slideLayouts/slideLayout12.xml" Type="http://schemas.openxmlformats.org/officeDocument/2006/relationships/slideLayout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Relationship Id="rId14" Target="../media/image1.png" Type="http://schemas.openxmlformats.org/officeDocument/2006/relationships/image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BF5EA-1FF6-EB48-B367-10F16FE226B4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GB"/>
              <a:t>Click to edit Master text styles</a:t>
            </a:r>
          </a:p>
          <a:p>
            <a:pPr lvl="1"/>
            <a:r>
              <a:rPr dirty="0" lang="en-GB"/>
              <a:t>Second level</a:t>
            </a:r>
          </a:p>
          <a:p>
            <a:pPr lvl="2"/>
            <a:r>
              <a:rPr dirty="0" lang="en-GB"/>
              <a:t>Third level</a:t>
            </a:r>
          </a:p>
          <a:p>
            <a:pPr lvl="3"/>
            <a:r>
              <a:rPr dirty="0" lang="en-GB"/>
              <a:t>Fourth level</a:t>
            </a:r>
          </a:p>
          <a:p>
            <a:pPr lvl="4"/>
            <a:r>
              <a:rPr dirty="0" lang="en-GB"/>
              <a:t>Fifth level</a:t>
            </a:r>
            <a:endParaRPr dirty="0"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491ED-FFB7-904F-8814-ED29EAA4264A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9/29/24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6F4AD-BD6B-CE47-88CB-D7910584936B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305052-7E31-8548-802E-BBA9CB132D12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9FF2A29-0C17-AD44-9B62-E2C61042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dirty="0" lang="en-GB"/>
              <a:t>Click to edit Master title style</a:t>
            </a:r>
            <a:endParaRPr dirty="0" lang="en-US"/>
          </a:p>
        </p:txBody>
      </p:sp>
      <p:pic>
        <p:nvPicPr>
          <p:cNvPr descr="A cartoon monkey holding a magnifying glass  Description automatically generated" id="2" name="Picture 1">
            <a:extLst>
              <a:ext uri="{FF2B5EF4-FFF2-40B4-BE49-F238E27FC236}">
                <a16:creationId xmlns:a16="http://schemas.microsoft.com/office/drawing/2014/main" id="{72DC9D06-A870-D4AB-1948-5435052EE00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56677" y="5670030"/>
            <a:ext cx="1051446" cy="105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50749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514350" eaLnBrk="1" hangingPunct="1" latinLnBrk="0" rtl="0">
        <a:lnSpc>
          <a:spcPct val="90000"/>
        </a:lnSpc>
        <a:spcBef>
          <a:spcPct val="0"/>
        </a:spcBef>
        <a:buNone/>
        <a:defRPr b="1" baseline="0" i="0" kern="1200" sz="3200">
          <a:solidFill>
            <a:schemeClr val="tx1"/>
          </a:solidFill>
          <a:latin charset="0" pitchFamily="2" typeface="Atkinson Hyperlegible"/>
          <a:ea typeface="+mj-ea"/>
          <a:cs charset="-79" panose="020B0502020104020203" pitchFamily="34" typeface="Gill Sans"/>
        </a:defRPr>
      </a:lvl1pPr>
    </p:titleStyle>
    <p:bodyStyle>
      <a:lvl1pPr algn="l" defTabSz="514350" eaLnBrk="1" hangingPunct="1" indent="-128588" latinLnBrk="0" marL="12858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rgbClr val="1A1A1A"/>
          </a:solidFill>
          <a:latin charset="0" pitchFamily="2" typeface="Atkinson Hyperlegible"/>
          <a:ea typeface="+mn-ea"/>
          <a:cs charset="0" panose="020B0604020202020204" pitchFamily="34" typeface="Arial"/>
        </a:defRPr>
      </a:lvl1pPr>
      <a:lvl2pPr algn="l" defTabSz="514350" eaLnBrk="1" hangingPunct="1" indent="-128588" latinLnBrk="0" marL="385763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rgbClr val="1A1A1A"/>
          </a:solidFill>
          <a:latin charset="0" pitchFamily="2" typeface="Atkinson Hyperlegible"/>
          <a:ea typeface="+mn-ea"/>
          <a:cs charset="0" panose="020B0604020202020204" pitchFamily="34" typeface="Arial"/>
        </a:defRPr>
      </a:lvl2pPr>
      <a:lvl3pPr algn="l" defTabSz="514350" eaLnBrk="1" hangingPunct="1" indent="-128588" latinLnBrk="0" marL="64293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rgbClr val="1A1A1A"/>
          </a:solidFill>
          <a:latin charset="0" pitchFamily="2" typeface="Atkinson Hyperlegible"/>
          <a:ea typeface="+mn-ea"/>
          <a:cs charset="0" panose="020B0604020202020204" pitchFamily="34" typeface="Arial"/>
        </a:defRPr>
      </a:lvl3pPr>
      <a:lvl4pPr algn="l" defTabSz="514350" eaLnBrk="1" hangingPunct="1" indent="-128588" latinLnBrk="0" marL="900113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rgbClr val="1A1A1A"/>
          </a:solidFill>
          <a:latin charset="0" pitchFamily="2" typeface="Atkinson Hyperlegible"/>
          <a:ea typeface="+mn-ea"/>
          <a:cs charset="0" panose="020B0604020202020204" pitchFamily="34" typeface="Arial"/>
        </a:defRPr>
      </a:lvl4pPr>
      <a:lvl5pPr algn="l" defTabSz="514350" eaLnBrk="1" hangingPunct="1" indent="-128588" latinLnBrk="0" marL="115728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rgbClr val="1A1A1A"/>
          </a:solidFill>
          <a:latin charset="0" pitchFamily="2" typeface="Atkinson Hyperlegible"/>
          <a:ea typeface="+mn-ea"/>
          <a:cs charset="0" panose="020B0604020202020204" pitchFamily="34" typeface="Arial"/>
        </a:defRPr>
      </a:lvl5pPr>
      <a:lvl6pPr algn="l" defTabSz="514350" eaLnBrk="1" hangingPunct="1" indent="-128588" latinLnBrk="0" marL="1414463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6pPr>
      <a:lvl7pPr algn="l" defTabSz="514350" eaLnBrk="1" hangingPunct="1" indent="-128588" latinLnBrk="0" marL="1671638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7pPr>
      <a:lvl8pPr algn="l" defTabSz="514350" eaLnBrk="1" hangingPunct="1" indent="-128588" latinLnBrk="0" marL="1928813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8pPr>
      <a:lvl9pPr algn="l" defTabSz="514350" eaLnBrk="1" hangingPunct="1" indent="-128588" latinLnBrk="0" marL="2185988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514350" eaLnBrk="1" hangingPunct="1" latinLnBrk="0" marL="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1pPr>
      <a:lvl2pPr algn="l" defTabSz="514350" eaLnBrk="1" hangingPunct="1" latinLnBrk="0" marL="25717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2pPr>
      <a:lvl3pPr algn="l" defTabSz="514350" eaLnBrk="1" hangingPunct="1" latinLnBrk="0" marL="51435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3pPr>
      <a:lvl4pPr algn="l" defTabSz="514350" eaLnBrk="1" hangingPunct="1" latinLnBrk="0" marL="77152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4pPr>
      <a:lvl5pPr algn="l" defTabSz="514350" eaLnBrk="1" hangingPunct="1" latinLnBrk="0" marL="102870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5pPr>
      <a:lvl6pPr algn="l" defTabSz="514350" eaLnBrk="1" hangingPunct="1" latinLnBrk="0" marL="128587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6pPr>
      <a:lvl7pPr algn="l" defTabSz="514350" eaLnBrk="1" hangingPunct="1" latinLnBrk="0" marL="154305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7pPr>
      <a:lvl8pPr algn="l" defTabSz="514350" eaLnBrk="1" hangingPunct="1" latinLnBrk="0" marL="180022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8pPr>
      <a:lvl9pPr algn="l" defTabSz="514350" eaLnBrk="1" hangingPunct="1" latinLnBrk="0" marL="205740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1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2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3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4.pn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5.png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6.png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7.png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hyperlink" Target="https://www-jstor-org.gold.idm.oclc.org/stable/24749235?sid=primo#metadata_info_tab_contents" TargetMode="External" /><Relationship Id="rId3" Type="http://schemas.openxmlformats.org/officeDocument/2006/relationships/hyperlink" Target="https://www-jstor-org.gold.idm.oclc.org/stable/24749235?sid=primo#metadata_info_tab_contents" TargetMode="External" /><Relationship Id="rId4" Type="http://schemas.openxmlformats.org/officeDocument/2006/relationships/hyperlink" Target="https://www-jstor-org.gold.idm.oclc.org/stable/24749235?sid=primo#metadata_info_tab_contents" TargetMode="External" /><Relationship Id="rId5" Type="http://schemas.openxmlformats.org/officeDocument/2006/relationships/hyperlink" Target="https://www-jstor-org.gold.idm.oclc.org/stable/24749235?sid=primo#metadata_info_tab_contents" TargetMode="External" /><Relationship Id="rId6" Type="http://schemas.openxmlformats.org/officeDocument/2006/relationships/hyperlink" Target="https://www-jstor-org.gold.idm.oclc.org/stable/24749235?sid=primo#metadata_info_tab_contents" TargetMode="External" /><Relationship Id="rId9" Type="http://schemas.openxmlformats.org/officeDocument/2006/relationships/image" Target="../media/image5.png" /><Relationship Id="rId8" Type="http://schemas.openxmlformats.org/officeDocument/2006/relationships/image" Target="../media/image4.png" /><Relationship Id="rId7" Type="http://schemas.openxmlformats.org/officeDocument/2006/relationships/image" Target="../media/image3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oi.org/10.1098/rsos.160384" TargetMode="Externa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6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hyperlink" Target="https://www.ncbi.nlm.nih.gov/pmc/articles/PMC4640843/" TargetMode="External" /><Relationship Id="rId3" Type="http://schemas.openxmlformats.org/officeDocument/2006/relationships/hyperlink" Target="https://www.ncbi.nlm.nih.gov/pmc/articles/PMC4640843/" TargetMode="External" /><Relationship Id="rId4" Type="http://schemas.openxmlformats.org/officeDocument/2006/relationships/hyperlink" Target="https://www.ncbi.nlm.nih.gov/pmc/articles/PMC4640843/" TargetMode="External" /><Relationship Id="rId5" Type="http://schemas.openxmlformats.org/officeDocument/2006/relationships/hyperlink" Target="https://www.ncbi.nlm.nih.gov/pmc/articles/PMC4640843/" TargetMode="External" /><Relationship Id="rId6" Type="http://schemas.openxmlformats.org/officeDocument/2006/relationships/hyperlink" Target="https://www.ncbi.nlm.nih.gov/pmc/articles/PMC4640843/" TargetMode="External" /><Relationship Id="rId7" Type="http://schemas.openxmlformats.org/officeDocument/2006/relationships/image" Target="../media/image7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8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9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EB9F-821C-3043-9B29-83C5977F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96341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Lecture 06: The Open Science movement in Psychology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7200-5D83-FE46-9E69-B6B1D353C69A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1524000" y="3611302"/>
            <a:ext cx="9144000" cy="1646498"/>
          </a:xfrm>
        </p:spPr>
        <p:txBody>
          <a:bodyPr/>
          <a:lstStyle/>
          <a:p>
            <a:pPr lvl="0" indent="0" marL="0">
              <a:buNone/>
            </a:pPr>
            <a:r>
              <a:rPr/>
              <a:t>Doing better</a:t>
            </a:r>
            <a:br/>
            <a:br/>
            <a:r>
              <a:rPr/>
              <a:t>Dr. Gordon Wright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A7C7-1ADA-474D-B8F0-3471D14F86DA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November 11, 2024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The goal</a:t>
            </a:r>
          </a:p>
        </p:txBody>
      </p:sp>
      <p:pic>
        <p:nvPicPr>
          <p:cNvPr descr="images/paste-4567CC4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19800" y="977900"/>
            <a:ext cx="4495800" cy="4864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The ‘normal’ process</a:t>
            </a:r>
          </a:p>
        </p:txBody>
      </p:sp>
      <p:pic>
        <p:nvPicPr>
          <p:cNvPr descr="images/paste-5DD37D8B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2578100"/>
            <a:ext cx="6172200" cy="1663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A better solution?</a:t>
            </a:r>
          </a:p>
        </p:txBody>
      </p:sp>
      <p:pic>
        <p:nvPicPr>
          <p:cNvPr descr="images/paste-138DDF1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2654300"/>
            <a:ext cx="6172200" cy="1524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Do scientists already ‘know’ which results to trust?</a:t>
            </a:r>
          </a:p>
          <a:p>
            <a:pPr lvl="0"/>
            <a:r>
              <a:rPr/>
              <a:t>The unnerving thing about the ‘replication crisis’ seems to be that psychological theories are built on foundations of sand. But is this true?</a:t>
            </a:r>
          </a:p>
          <a:p>
            <a:pPr lvl="0"/>
            <a:r>
              <a:rPr/>
              <a:t>Camerer and colleagues attempted to replicate 21 social science studies (including psychology) and found around 13 replicated.</a:t>
            </a:r>
          </a:p>
          <a:p>
            <a:pPr lvl="0"/>
            <a:r>
              <a:rPr/>
              <a:t>However, the study also ran a prediction market where scientists (PhD or PhD student) had to bet on which studies would replicate and which wouldn’t</a:t>
            </a:r>
          </a:p>
          <a:p>
            <a:pPr lvl="0"/>
            <a:r>
              <a:rPr/>
              <a:t>We should want our journal to publish things that are robust – but if scientists have a good sense of what is reliable, is this really a ‘crisis’?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Camerer et al. (2018)</a:t>
            </a:r>
          </a:p>
        </p:txBody>
      </p:sp>
      <p:pic>
        <p:nvPicPr>
          <p:cNvPr descr="images/paste-DD465B4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2070100"/>
            <a:ext cx="6172200" cy="2679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Findings</a:t>
            </a:r>
          </a:p>
        </p:txBody>
      </p:sp>
      <p:pic>
        <p:nvPicPr>
          <p:cNvPr descr="images/paste-EE5BC29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1409700"/>
            <a:ext cx="61722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Dubious efforts to replicate</a:t>
            </a:r>
          </a:p>
          <a:p>
            <a:pPr lvl="0" indent="0" marL="0">
              <a:buNone/>
            </a:pPr>
            <a:r>
              <a:rPr/>
              <a:t>Researchers who do replication studies also have flexibility in their design and analysis choices.</a:t>
            </a:r>
          </a:p>
          <a:p>
            <a:pPr lvl="0" indent="0" marL="0">
              <a:buNone/>
            </a:pPr>
            <a:r>
              <a:rPr/>
              <a:t>There may be a bias to not replicate certain findings (e.g., because you are sceptical of the result in the first place)</a:t>
            </a:r>
          </a:p>
        </p:txBody>
      </p:sp>
      <p:pic>
        <p:nvPicPr>
          <p:cNvPr descr="images/paste-D5100BB5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1752600"/>
            <a:ext cx="6172200" cy="3314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No reason to worry</a:t>
            </a:r>
          </a:p>
          <a:p>
            <a:pPr lvl="0" indent="0" marL="0">
              <a:buNone/>
            </a:pPr>
            <a:r>
              <a:rPr/>
              <a:t>Some have suggested that low replication rates are not necessarily a sign of bad research</a:t>
            </a:r>
          </a:p>
          <a:p>
            <a:pPr lvl="0" indent="0" marL="0">
              <a:buNone/>
            </a:pPr>
            <a:r>
              <a:rPr/>
              <a:t>Alexander Bird (philosopher of science) suggests worries about replication reflect base rate fallacy</a:t>
            </a:r>
          </a:p>
          <a:p>
            <a:pPr lvl="0" indent="0" marL="0">
              <a:buNone/>
            </a:pPr>
            <a:r>
              <a:rPr/>
              <a:t>Most hypotheses are wrong so we wouldn’t expect them to replicate in future studies</a:t>
            </a:r>
          </a:p>
          <a:p>
            <a:pPr lvl="0" indent="0" marL="0">
              <a:buNone/>
            </a:pPr>
            <a:r>
              <a:rPr/>
              <a:t>What do you think?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Alexander Bird (2018)</a:t>
            </a:r>
          </a:p>
        </p:txBody>
      </p:sp>
      <p:pic>
        <p:nvPicPr>
          <p:cNvPr descr="images/paste-9C1EB22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1206500"/>
            <a:ext cx="6172200" cy="4419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Are we worry about the wrong thing?</a:t>
            </a:r>
          </a:p>
          <a:p>
            <a:pPr lvl="0"/>
            <a:r>
              <a:rPr/>
              <a:t>Other psychologists have argued that focus on replicability, statistical robustness etc. is misguided</a:t>
            </a:r>
          </a:p>
          <a:p>
            <a:pPr lvl="0"/>
            <a:r>
              <a:rPr/>
              <a:t>The real problem psychology has is the absence of strong theories</a:t>
            </a:r>
          </a:p>
          <a:p>
            <a:pPr lvl="0"/>
            <a:r>
              <a:rPr/>
              <a:t>This “theory crisis” cannot be solved with more and more attention to statistics</a:t>
            </a:r>
          </a:p>
          <a:p>
            <a:pPr lvl="0"/>
            <a:r>
              <a:rPr/>
              <a:t>Theory is the thing we should be caring about? Not specific effects in specific studies</a:t>
            </a:r>
          </a:p>
          <a:p>
            <a:pPr lvl="0"/>
            <a:r>
              <a:rPr/>
              <a:t>No statistics can help us to test a theory that is poorly thought out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Summary</a:t>
            </a:r>
          </a:p>
          <a:p>
            <a:pPr lvl="0" indent="0" marL="0">
              <a:buNone/>
            </a:pPr>
            <a:r>
              <a:rPr/>
              <a:t>You should now know:</a:t>
            </a:r>
          </a:p>
          <a:p>
            <a:pPr lvl="0"/>
            <a:r>
              <a:rPr/>
              <a:t>Why scientists are concerned about the reliability of psychological studies</a:t>
            </a:r>
          </a:p>
          <a:p>
            <a:pPr lvl="0"/>
            <a:r>
              <a:rPr/>
              <a:t>Steps the scientific community are taking to overcome these worries</a:t>
            </a:r>
          </a:p>
          <a:p>
            <a:pPr lvl="0"/>
            <a:r>
              <a:rPr/>
              <a:t>Not everyone is convinced that the ‘crisis’ is as serious as it seems, or whether these changes will help solve psychology’s problems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Lab activities</a:t>
            </a:r>
          </a:p>
          <a:p>
            <a:pPr lvl="0" indent="0" marL="1270000">
              <a:buNone/>
            </a:pPr>
            <a:r>
              <a:rPr sz="2000"/>
              <a:t>Power Calculations in preparation for your Ethics Applications</a:t>
            </a:r>
          </a:p>
          <a:p>
            <a:pPr lvl="0" indent="0" marL="1270000">
              <a:buNone/>
            </a:pPr>
            <a:r>
              <a:rPr sz="2000"/>
              <a:t>Pay close attention to the lab slides - Step by Step guidance for EVERY ANOVA flavour</a:t>
            </a:r>
          </a:p>
          <a:p>
            <a:pPr lvl="0" indent="0" marL="1270000">
              <a:buNone/>
            </a:pPr>
            <a:r>
              <a:rPr sz="2000"/>
              <a:t>Access to detailed Ethics VLE page and resources (Please Review)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References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Open Science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But what does that mean?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@opensciencecollaboration2015</a:t>
            </a:r>
          </a:p>
        </p:txBody>
      </p:sp>
      <p:pic>
        <p:nvPicPr>
          <p:cNvPr descr="images/paste-A60F728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2120900"/>
            <a:ext cx="6172200" cy="2590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hlinkClick r:id="rId2"/>
              </a:rPr>
              <a:t>Open Science Collaboration. (2015). Estimating the reproducibility of psychological science. </a:t>
            </a:r>
            <a:r>
              <a:rPr i="1">
                <a:hlinkClick r:id="rId3"/>
              </a:rPr>
              <a:t>Science</a:t>
            </a:r>
            <a:r>
              <a:rPr>
                <a:hlinkClick r:id="rId4"/>
              </a:rPr>
              <a:t>, </a:t>
            </a:r>
            <a:r>
              <a:rPr i="1">
                <a:hlinkClick r:id="rId5"/>
              </a:rPr>
              <a:t>349</a:t>
            </a:r>
            <a:r>
              <a:rPr>
                <a:hlinkClick r:id="rId6"/>
              </a:rPr>
              <a:t>(6251), 943–943. http://www.jstor.org/stable/24749235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The replication crisis</a:t>
            </a:r>
          </a:p>
          <a:p>
            <a:pPr lvl="0"/>
            <a:r>
              <a:rPr/>
              <a:t>The Open Science Collaboration (2015) (c.f. Brian Nosek) conducted 100 replications of psychology studies published in three psychology journals</a:t>
            </a:r>
          </a:p>
          <a:p>
            <a:pPr lvl="0"/>
            <a:r>
              <a:rPr/>
              <a:t>While 97 of previous studies reported significant results, only 36 were significant in the replication attempt. And effects were smaller than originally reported…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Violin plots</a:t>
            </a:r>
          </a:p>
        </p:txBody>
      </p:sp>
      <p:pic>
        <p:nvPicPr>
          <p:cNvPr descr="images/paste-3443FDA7.png" id="0" name="Picture 1"/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38200" y="2946400"/>
            <a:ext cx="3924300" cy="1524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359400"/>
            <a:ext cx="39243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Violin Plots of Replication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Raincloud plots</a:t>
            </a:r>
          </a:p>
        </p:txBody>
      </p:sp>
      <p:pic>
        <p:nvPicPr>
          <p:cNvPr descr="images/paste-BF2CE1A8.png" id="0" name="Picture 1"/>
          <p:cNvPicPr>
            <a:picLocks noGrp="1"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838200" y="2159000"/>
            <a:ext cx="3924300" cy="3098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359400"/>
            <a:ext cx="39243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Raincloud Plots of Replication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Why aren’t we replicating?</a:t>
            </a:r>
          </a:p>
          <a:p>
            <a:pPr lvl="0"/>
            <a:r>
              <a:rPr/>
              <a:t>Some point the finger at scientific fraud (i.e. bad scientists making up their data)</a:t>
            </a:r>
          </a:p>
          <a:p>
            <a:pPr lvl="0"/>
            <a:r>
              <a:rPr/>
              <a:t>However, others point to more systematic problems</a:t>
            </a:r>
          </a:p>
          <a:p>
            <a:pPr lvl="0"/>
            <a:r>
              <a:rPr/>
              <a:t>Low statistical power</a:t>
            </a:r>
          </a:p>
          <a:p>
            <a:pPr lvl="0"/>
            <a:r>
              <a:rPr/>
              <a:t>Questionable research practices (QRPs)</a:t>
            </a:r>
          </a:p>
          <a:p>
            <a:pPr lvl="0"/>
            <a:r>
              <a:rPr/>
              <a:t>Publication bias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Statistical power</a:t>
            </a:r>
          </a:p>
          <a:p>
            <a:pPr lvl="0"/>
            <a:r>
              <a:rPr/>
              <a:t>Since 1960s, sample sizes in standard psychology studies have remained too small – giving them low power</a:t>
            </a:r>
          </a:p>
          <a:p>
            <a:pPr lvl="0"/>
            <a:r>
              <a:rPr/>
              <a:t>Low power is normally a problem because it means that you don’t find significant effects</a:t>
            </a:r>
          </a:p>
          <a:p>
            <a:pPr lvl="0"/>
            <a:r>
              <a:rPr/>
              <a:t>An underappreciated downside of low power is that if you do find effect, it is probably spuriously exaggerated</a:t>
            </a:r>
          </a:p>
          <a:p>
            <a:pPr lvl="0"/>
            <a:r>
              <a:rPr/>
              <a:t>This will mean that when you try to replicate it, it will be smaller (not significant)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We are training you in best practice</a:t>
            </a:r>
          </a:p>
          <a:p>
            <a:pPr lvl="0" indent="0" marL="0">
              <a:buNone/>
            </a:pPr>
            <a:r>
              <a:rPr/>
              <a:t>If you have had trouble finding an effect size in your Personality Essay or Critical Proposal…</a:t>
            </a:r>
          </a:p>
          <a:p>
            <a:pPr lvl="0" indent="0" marL="0">
              <a:buNone/>
            </a:pPr>
            <a:r>
              <a:rPr/>
              <a:t>This is either because the new best practice hasn’t been adopted, or the research team dropped the ball.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Power plot</a:t>
            </a:r>
          </a:p>
        </p:txBody>
      </p:sp>
      <p:pic>
        <p:nvPicPr>
          <p:cNvPr descr="images/paste-C20C3B09.png" id="0" name="Picture 1"/>
          <p:cNvPicPr>
            <a:picLocks noGrp="1"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181600" y="1536700"/>
            <a:ext cx="6172200" cy="3733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Smaldino, P. E., &amp; McElreath, R. (2016). The natural selection of bad science. </a:t>
            </a:r>
            <a:r>
              <a:rPr i="1"/>
              <a:t>Royal Society Open Science</a:t>
            </a:r>
            <a:r>
              <a:rPr/>
              <a:t>, </a:t>
            </a:r>
            <a:r>
              <a:rPr i="1"/>
              <a:t>3</a:t>
            </a:r>
            <a:r>
              <a:rPr/>
              <a:t>(9), 160384. </a:t>
            </a:r>
            <a:r>
              <a:rPr>
                <a:hlinkClick r:id="rId2"/>
              </a:rPr>
              <a:t>https://doi.org/10.1098/rsos.160384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Power and Power Calculations in Psychology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What is power?</a:t>
            </a:r>
          </a:p>
          <a:p>
            <a:pPr lvl="0"/>
            <a:r>
              <a:rPr/>
              <a:t>Power is the probability of rejecting the null hypothesis when it is false.</a:t>
            </a:r>
          </a:p>
          <a:p>
            <a:pPr lvl="0"/>
            <a:r>
              <a:rPr/>
              <a:t>Power depends on the significance level, sample size, and effect size of a test.</a:t>
            </a:r>
          </a:p>
          <a:p>
            <a:pPr lvl="0"/>
            <a:r>
              <a:rPr/>
              <a:t>Power is important for planning and evaluating studies.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How to calculate power?</a:t>
            </a:r>
          </a:p>
          <a:p>
            <a:pPr lvl="0"/>
            <a:r>
              <a:rPr/>
              <a:t>Use online tools or statistical software like G*Power.</a:t>
            </a:r>
          </a:p>
          <a:p>
            <a:pPr lvl="0"/>
            <a:r>
              <a:rPr/>
              <a:t>Specify the type of test, the alpha level, the effect size, and the desired power or sample size.</a:t>
            </a:r>
          </a:p>
          <a:p>
            <a:pPr lvl="0"/>
            <a:r>
              <a:rPr/>
              <a:t>For complex research designs, you may need to calculate a number of potential effect sizes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Why is power low in psychology?</a:t>
            </a:r>
          </a:p>
          <a:p>
            <a:pPr lvl="0"/>
            <a:r>
              <a:rPr/>
              <a:t>Small sample sizes are common in psychological research.</a:t>
            </a:r>
          </a:p>
          <a:p>
            <a:pPr lvl="0"/>
            <a:r>
              <a:rPr/>
              <a:t>Effect sizes are often unknown or overestimated.</a:t>
            </a:r>
          </a:p>
          <a:p>
            <a:pPr lvl="0"/>
            <a:r>
              <a:rPr/>
              <a:t>Researchers may not use power analysis or understand its meaning.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How to improve power in psychology?</a:t>
            </a:r>
          </a:p>
          <a:p>
            <a:pPr lvl="0"/>
            <a:r>
              <a:rPr/>
              <a:t>Increase sample size or use more sensitive measures.</a:t>
            </a:r>
          </a:p>
          <a:p>
            <a:pPr lvl="0"/>
            <a:r>
              <a:rPr/>
              <a:t>Use meta-analysis or replication to estimate effect sizes.</a:t>
            </a:r>
          </a:p>
          <a:p>
            <a:pPr lvl="0"/>
            <a:r>
              <a:rPr/>
              <a:t>Educate researchers and reviewers about power and its implications.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Questionable Research Practices (QRPs)</a:t>
            </a:r>
          </a:p>
          <a:p>
            <a:pPr lvl="0" indent="0" marL="0">
              <a:buNone/>
            </a:pPr>
            <a:r>
              <a:rPr b="1"/>
              <a:t>Selective reporting of participants</a:t>
            </a:r>
          </a:p>
          <a:p>
            <a:pPr lvl="0" indent="0" marL="0">
              <a:buNone/>
            </a:pPr>
            <a:r>
              <a:rPr/>
              <a:t>E.g., excluding data from some participants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 b="1"/>
              <a:t>Selective reporting of manipulations or variables</a:t>
            </a:r>
          </a:p>
          <a:p>
            <a:pPr lvl="0" indent="0" marL="0">
              <a:buNone/>
            </a:pPr>
            <a:r>
              <a:rPr/>
              <a:t>E.g., measuring many different variables in a study, but only writing up the variables that ‘worked’ (were significant)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 b="1"/>
              <a:t>Optional stopping rules</a:t>
            </a:r>
          </a:p>
          <a:p>
            <a:pPr lvl="0" indent="0" marL="0">
              <a:buNone/>
            </a:pPr>
            <a:r>
              <a:rPr/>
              <a:t>E.g., continuing to add participants to a sample until it is just significant (p&lt;.05)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QRPs Continued</a:t>
            </a:r>
          </a:p>
          <a:p>
            <a:pPr lvl="0" indent="0" marL="0">
              <a:buNone/>
            </a:pPr>
            <a:r>
              <a:rPr b="1"/>
              <a:t>Flexible data analysis</a:t>
            </a:r>
          </a:p>
          <a:p>
            <a:pPr lvl="0" indent="0" marL="0">
              <a:buNone/>
            </a:pPr>
            <a:r>
              <a:rPr/>
              <a:t>E.g., Adding covariates (without good reason) to ‘improve’ statistical results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 b="1"/>
              <a:t>HARKing (Hypothesising After Results are Known)</a:t>
            </a:r>
          </a:p>
          <a:p>
            <a:pPr lvl="0" indent="0" marL="0">
              <a:buNone/>
            </a:pPr>
            <a:r>
              <a:rPr/>
              <a:t>Running a study, and then generating a hypothesis that fits the results (even if they were not what you originally predicted)</a:t>
            </a:r>
          </a:p>
          <a:p>
            <a:pPr lvl="0" indent="0" marL="0">
              <a:buNone/>
            </a:pPr>
            <a:r>
              <a:rPr/>
              <a:t>. . .</a:t>
            </a:r>
          </a:p>
          <a:p>
            <a:pPr lvl="0" indent="0" marL="0">
              <a:buNone/>
            </a:pPr>
            <a:r>
              <a:rPr/>
              <a:t>What these practices all have in common is they involve capitalising on chance to create a significant result (which may not be reliable)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Novelty and glamour</a:t>
            </a:r>
          </a:p>
          <a:p>
            <a:pPr lvl="0"/>
            <a:r>
              <a:rPr/>
              <a:t>Scientists want to communicate their science, but they also want successful careers</a:t>
            </a:r>
          </a:p>
          <a:p>
            <a:pPr lvl="0"/>
            <a:r>
              <a:rPr/>
              <a:t>An important metric for success in science is publishing in ‘top journals’ (e.g., Nature, Science)</a:t>
            </a:r>
          </a:p>
          <a:p>
            <a:pPr lvl="0"/>
            <a:r>
              <a:rPr/>
              <a:t>Getting published in these journals gets your science out to a wide audience (because lots of people read them) but also carries prestige – you get jobs, grants, funding and prizes from publishing regularly in these journals</a:t>
            </a:r>
          </a:p>
          <a:p>
            <a:pPr lvl="0"/>
            <a:r>
              <a:rPr/>
              <a:t>But top journals want to publish novel or surprising results.</a:t>
            </a:r>
          </a:p>
          <a:p>
            <a:pPr lvl="0"/>
            <a:r>
              <a:rPr/>
              <a:t>Why do you think that could be a problem?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Lust for Impact Factors!</a:t>
            </a:r>
          </a:p>
        </p:txBody>
      </p:sp>
      <p:pic>
        <p:nvPicPr>
          <p:cNvPr descr="images/paste-896344AF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5000" y="977900"/>
            <a:ext cx="5118100" cy="4864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>
                <a:hlinkClick r:id="rId2"/>
              </a:rPr>
              <a:t>Paulus, F. M., Rademacher, L., Schäfer, T. A., Müller-Pinzler, L., &amp; Krach, S. (2015). Journal Impact Factor Shapes Scientists’ Reward Signal in the Prospect of Publication. </a:t>
            </a:r>
            <a:r>
              <a:rPr i="1">
                <a:hlinkClick r:id="rId3"/>
              </a:rPr>
              <a:t>PloS one</a:t>
            </a:r>
            <a:r>
              <a:rPr>
                <a:hlinkClick r:id="rId4"/>
              </a:rPr>
              <a:t>, </a:t>
            </a:r>
            <a:r>
              <a:rPr i="1">
                <a:hlinkClick r:id="rId5"/>
              </a:rPr>
              <a:t>10</a:t>
            </a:r>
            <a:r>
              <a:rPr>
                <a:hlinkClick r:id="rId6"/>
              </a:rPr>
              <a:t>(11), e0142537. https://doi.org/10.1371/journal.pone.0142537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Biases in journals: File drawer problem</a:t>
            </a:r>
          </a:p>
          <a:p>
            <a:pPr lvl="0"/>
            <a:r>
              <a:rPr/>
              <a:t>Even beyond ‘prestige’ journals, journals are biased to publish positive (i.e. significant) findings</a:t>
            </a:r>
          </a:p>
          <a:p>
            <a:pPr lvl="0"/>
            <a:r>
              <a:rPr/>
              <a:t>Because it is much easier to publish positive results, rather than nonsignificant results or failed replications, science has a ‘file drawer problem’</a:t>
            </a:r>
          </a:p>
          <a:p>
            <a:pPr lvl="0"/>
            <a:r>
              <a:rPr/>
              <a:t>Scientists don’t try to publish their null results, and/or journals make it hard to publish them</a:t>
            </a:r>
          </a:p>
          <a:p>
            <a:pPr lvl="0"/>
            <a:r>
              <a:rPr/>
              <a:t>This means the published literature is biased to contain significant results (that come from a distribution where there is no true effect)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Let’s work the probabilities</a:t>
            </a:r>
          </a:p>
          <a:p>
            <a:pPr lvl="0" indent="0" marL="0">
              <a:buNone/>
            </a:pPr>
            <a:r>
              <a:rPr/>
              <a:t>With an alpha level of p=.05, if we have 40 scientists testing any hypothesis we would expect one to find a significant result in one direction, and another to find a significant result in another direction just by random chance</a:t>
            </a:r>
          </a:p>
        </p:txBody>
      </p:sp>
      <p:pic>
        <p:nvPicPr>
          <p:cNvPr descr="images/paste-43AFCEF9.png" id="0" name="Picture 1"/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181600" y="1739900"/>
            <a:ext cx="6172200" cy="3340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The credibility revolution?</a:t>
            </a:r>
          </a:p>
          <a:p>
            <a:pPr lvl="0" indent="0" marL="0">
              <a:buNone/>
            </a:pPr>
            <a:r>
              <a:rPr/>
              <a:t>Recent years have seen several changes to how psychological science is conducted to overcome concerns about reliability – dubbed the ‘credibility revolution’</a:t>
            </a:r>
          </a:p>
        </p:txBody>
      </p:sp>
      <p:pic>
        <p:nvPicPr>
          <p:cNvPr descr="images/paste-22D4632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1625600"/>
            <a:ext cx="6172200" cy="3568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Recommendations and changes</a:t>
            </a:r>
          </a:p>
          <a:p>
            <a:pPr lvl="0" indent="0" marL="0">
              <a:buNone/>
            </a:pPr>
            <a:r>
              <a:rPr/>
              <a:t>Low statistical power? Report power analyses and justify sample sizes</a:t>
            </a:r>
          </a:p>
        </p:txBody>
      </p:sp>
      <p:pic>
        <p:nvPicPr>
          <p:cNvPr descr="images/paste-FF37A85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2159000"/>
            <a:ext cx="6172200" cy="2501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(Taken from guidance to authors at journal Psychological Science)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Familiar?</a:t>
            </a:r>
          </a:p>
        </p:txBody>
      </p:sp>
      <p:pic>
        <p:nvPicPr>
          <p:cNvPr descr="images/paste-4E86DEB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81600" y="1054100"/>
            <a:ext cx="6172200" cy="4711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Cosmic Lat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mic Latte" id="{689C1CBC-A372-ED4C-A38C-441AC706A1A4}" vid="{44785AA0-04C0-4846-AC8A-8123607AC8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47</Words>
  <Application>Microsoft Macintosh PowerPoint</Application>
  <PresentationFormat>Widescreen</PresentationFormat>
  <Paragraphs>12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Atkinson Hyperlegible</vt:lpstr>
      <vt:lpstr>Calibri</vt:lpstr>
      <vt:lpstr>Rockwell</vt:lpstr>
      <vt:lpstr>Trebuchet MS</vt:lpstr>
      <vt:lpstr>Cosmic Latte</vt:lpstr>
      <vt:lpstr>Slides 1</vt:lpstr>
      <vt:lpstr>Test 1</vt:lpstr>
      <vt:lpstr>Test 2 Sub heading</vt:lpstr>
      <vt:lpstr>Incremental Lists</vt:lpstr>
      <vt:lpstr>Speaker Notes</vt:lpstr>
      <vt:lpstr>Columns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06: The Open Science movement in Psychology</dc:title>
  <dc:creator>Dr. Gordon Wright</dc:creator>
  <cp:keywords/>
  <dcterms:created xsi:type="dcterms:W3CDTF">2025-03-24T20:14:27Z</dcterms:created>
  <dcterms:modified xsi:type="dcterms:W3CDTF">2025-03-24T20:14:27Z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categories">
    <vt:lpwstr/>
  </property>
  <property fmtid="{D5CDD505-2E9C-101B-9397-08002B2CF9AE}" pid="6" name="citations-hover">
    <vt:lpwstr>True</vt:lpwstr>
  </property>
  <property fmtid="{D5CDD505-2E9C-101B-9397-08002B2CF9AE}" pid="7" name="csl">
    <vt:lpwstr>../apa7.csl</vt:lpwstr>
  </property>
  <property fmtid="{D5CDD505-2E9C-101B-9397-08002B2CF9AE}" pid="8" name="date">
    <vt:lpwstr>November 11, 2024</vt:lpwstr>
  </property>
  <property fmtid="{D5CDD505-2E9C-101B-9397-08002B2CF9AE}" pid="9" name="date-format">
    <vt:lpwstr>long</vt:lpwstr>
  </property>
  <property fmtid="{D5CDD505-2E9C-101B-9397-08002B2CF9AE}" pid="10" name="editor">
    <vt:lpwstr>visual</vt:lpwstr>
  </property>
  <property fmtid="{D5CDD505-2E9C-101B-9397-08002B2CF9AE}" pid="11" name="execute">
    <vt:lpwstr/>
  </property>
  <property fmtid="{D5CDD505-2E9C-101B-9397-08002B2CF9AE}" pid="12" name="header-includes">
    <vt:lpwstr/>
  </property>
  <property fmtid="{D5CDD505-2E9C-101B-9397-08002B2CF9AE}" pid="13" name="image">
    <vt:lpwstr>lecture.png</vt:lpwstr>
  </property>
  <property fmtid="{D5CDD505-2E9C-101B-9397-08002B2CF9AE}" pid="14" name="include-after">
    <vt:lpwstr/>
  </property>
  <property fmtid="{D5CDD505-2E9C-101B-9397-08002B2CF9AE}" pid="15" name="include-before">
    <vt:lpwstr/>
  </property>
  <property fmtid="{D5CDD505-2E9C-101B-9397-08002B2CF9AE}" pid="16" name="labels">
    <vt:lpwstr/>
  </property>
  <property fmtid="{D5CDD505-2E9C-101B-9397-08002B2CF9AE}" pid="17" name="license">
    <vt:lpwstr/>
  </property>
  <property fmtid="{D5CDD505-2E9C-101B-9397-08002B2CF9AE}" pid="18" name="params">
    <vt:lpwstr/>
  </property>
  <property fmtid="{D5CDD505-2E9C-101B-9397-08002B2CF9AE}" pid="19" name="subtitle">
    <vt:lpwstr>Doing better</vt:lpwstr>
  </property>
  <property fmtid="{D5CDD505-2E9C-101B-9397-08002B2CF9AE}" pid="20" name="toc-title">
    <vt:lpwstr>Table of contents</vt:lpwstr>
  </property>
</Properties>
</file>