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A72"/>
    <a:srgbClr val="325B74"/>
    <a:srgbClr val="DC322F"/>
    <a:srgbClr val="1A1A1A"/>
    <a:srgbClr val="E03135"/>
    <a:srgbClr val="C16069"/>
    <a:srgbClr val="FF3418"/>
    <a:srgbClr val="3A4152"/>
    <a:srgbClr val="4B556B"/>
    <a:srgbClr val="98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818"/>
    <p:restoredTop autoAdjust="0" sz="94694"/>
  </p:normalViewPr>
  <p:slideViewPr>
    <p:cSldViewPr snapToGrid="0" snapToObjects="1">
      <p:cViewPr varScale="1">
        <p:scale>
          <a:sx d="100" n="125"/>
          <a:sy d="100" n="125"/>
        </p:scale>
        <p:origin x="184" y="264"/>
      </p:cViewPr>
      <p:guideLst>
        <p:guide orient="horz" pos="2160"/>
        <p:guide pos="384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3" Type="http://schemas.openxmlformats.org/officeDocument/2006/relationships/tableStyles" Target="tableStyles.xml" /><Relationship Id="rId22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21" Type="http://schemas.openxmlformats.org/officeDocument/2006/relationships/viewProps" Target="viewProps.xml" /><Relationship Id="rId2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302"/>
            <a:ext cx="9144000" cy="164649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A21-E3F8-414E-8783-9B787CEE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B1-3C39-5B4F-85DD-4E44D8B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B6FBD17D-F718-95C1-DDB9-BB5B65FE2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3450" y="15160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FF1A-8372-FB40-B0E0-0EE88C8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1868-78C4-704F-87A4-9909281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4A86-EE40-7F47-8F4A-D5FD082D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DD5-D90C-D148-9A75-6E5EF76E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49B3-720E-654D-9610-263AC0D9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4B96-467B-A24D-9EC1-DD46EE699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EC97-EC51-3242-A427-B6C401F9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4FCF-A603-6944-ACE1-F3530AA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00E-B16B-6340-9BEE-2E563F9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ADE9-5F17-2E4E-A23B-A3EF5CC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3C5A7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3C7-4F7C-4247-8FF5-1E63E18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3C5A7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F4EFD39C-D04F-D648-B6B2-07092A492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4250" y="158272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59EF-BAB7-0E42-9E60-A03A3B0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6D2-A026-D74A-8C2A-7AD33F22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D05D-520A-D942-8D98-B02EF8C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A8EB6A88-2E41-552F-6E71-A9DFA92F0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3128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9989-2AC6-0F4E-ADFD-C6E06D0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25DC-FC15-A34E-972A-D70B8A82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2A21-61F6-4A4F-8B34-7B5540E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1DF4-AED1-614B-BE12-2143863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CAE-E5F3-8C40-9708-53662383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7552-3DC5-3546-AB54-31C74D6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EE9D-F5D6-F54D-8468-AEFB4E718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98EC-0E7C-514D-9D5C-E0079B57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E07E0-5A9C-4B41-95FF-3BAA5F6B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B537-974F-D34D-9750-CC69627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390-2D22-5048-A0FC-3FAD9329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D455-6580-E548-84D2-30E8C31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37170-F497-734A-8863-A2B1D6D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3678E-8EC0-9D40-85FD-A78B7303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0869-C0FC-2E44-824A-787E6D8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0D355E77-5B2E-A2EF-706B-9C4916EA9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6176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FB1ED-2AE6-5449-BE22-43836D3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D820E-FB19-6E41-9F98-FE01AD87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9D32-6061-E14C-B370-0847ED7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CD6-9805-9E45-9B7C-5314F41E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4F16-08DB-C247-8F9D-24EA7D8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2B46-16CB-7E41-AD5E-4493C92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A2BC5-3886-C647-BB53-7B07EA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82B8-C849-1F4E-8FED-86CF39D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410FE-1E10-8C4A-BD9D-9A0F6C9D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2F09-1B36-2F4E-8EEA-BAEEB3FD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7009-98F8-D441-A078-A31F891B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ACA9B-B433-8E45-A2A3-CD0940D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396B-3342-4645-AC86-58732AA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023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F5EA-1FF6-EB48-B367-10F16FE226B4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GB"/>
              <a:t>Click to edit Master text styles</a:t>
            </a:r>
          </a:p>
          <a:p>
            <a:pPr lvl="1"/>
            <a:r>
              <a:rPr dirty="0" lang="en-GB"/>
              <a:t>Second level</a:t>
            </a:r>
          </a:p>
          <a:p>
            <a:pPr lvl="2"/>
            <a:r>
              <a:rPr dirty="0" lang="en-GB"/>
              <a:t>Third level</a:t>
            </a:r>
          </a:p>
          <a:p>
            <a:pPr lvl="3"/>
            <a:r>
              <a:rPr dirty="0" lang="en-GB"/>
              <a:t>Fourth level</a:t>
            </a:r>
          </a:p>
          <a:p>
            <a:pPr lvl="4"/>
            <a:r>
              <a:rPr dirty="0" lang="en-GB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91ED-FFB7-904F-8814-ED29EAA4264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4AD-BD6B-CE47-88CB-D7910584936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4"/>
            <a:ext cx="199371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05052-7E31-8548-802E-BBA9CB132D1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9FF2A29-0C17-AD44-9B62-E2C61042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GB"/>
              <a:t>Click to edit Master title style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2565074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eaLnBrk="1" hangingPunct="1" latinLnBrk="0" rtl="0">
        <a:lnSpc>
          <a:spcPct val="90000"/>
        </a:lnSpc>
        <a:spcBef>
          <a:spcPct val="0"/>
        </a:spcBef>
        <a:buNone/>
        <a:defRPr b="1" baseline="0" i="0" kern="1200" sz="3200">
          <a:solidFill>
            <a:schemeClr val="tx1"/>
          </a:solidFill>
          <a:latin charset="0" pitchFamily="2" typeface="Atkinson Hyperlegible"/>
          <a:ea typeface="+mj-ea"/>
          <a:cs charset="-79" panose="020B0502020104020203" pitchFamily="34" typeface="Gill Sans"/>
        </a:defRPr>
      </a:lvl1pPr>
    </p:titleStyle>
    <p:bodyStyle>
      <a:lvl1pPr algn="l" defTabSz="514350" eaLnBrk="1" hangingPunct="1" indent="-128588" latinLnBrk="0" marL="1285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1pPr>
      <a:lvl2pPr algn="l" defTabSz="514350" eaLnBrk="1" hangingPunct="1" indent="-128588" latinLnBrk="0" marL="38576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2pPr>
      <a:lvl3pPr algn="l" defTabSz="514350" eaLnBrk="1" hangingPunct="1" indent="-128588" latinLnBrk="0" marL="64293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3pPr>
      <a:lvl4pPr algn="l" defTabSz="514350" eaLnBrk="1" hangingPunct="1" indent="-128588" latinLnBrk="0" marL="90011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4pPr>
      <a:lvl5pPr algn="l" defTabSz="514350" eaLnBrk="1" hangingPunct="1" indent="-128588" latinLnBrk="0" marL="11572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5pPr>
      <a:lvl6pPr algn="l" defTabSz="514350" eaLnBrk="1" hangingPunct="1" indent="-128588" latinLnBrk="0" marL="141446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indent="-128588" latinLnBrk="0" marL="167163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indent="-128588" latinLnBrk="0" marL="192881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indent="-128588" latinLnBrk="0" marL="218598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514350" eaLnBrk="1" hangingPunct="1" latinLnBrk="0" marL="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1pPr>
      <a:lvl2pPr algn="l" defTabSz="514350" eaLnBrk="1" hangingPunct="1" latinLnBrk="0" marL="2571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2pPr>
      <a:lvl3pPr algn="l" defTabSz="514350" eaLnBrk="1" hangingPunct="1" latinLnBrk="0" marL="5143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eaLnBrk="1" hangingPunct="1" latinLnBrk="0" marL="7715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4pPr>
      <a:lvl5pPr algn="l" defTabSz="514350" eaLnBrk="1" hangingPunct="1" latinLnBrk="0" marL="10287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5pPr>
      <a:lvl6pPr algn="l" defTabSz="514350" eaLnBrk="1" hangingPunct="1" latinLnBrk="0" marL="12858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latinLnBrk="0" marL="15430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latinLnBrk="0" marL="18002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latinLnBrk="0" marL="20574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11302"/>
            <a:ext cx="9144000" cy="1646498"/>
          </a:xfrm>
        </p:spPr>
        <p:txBody>
          <a:bodyPr/>
          <a:lstStyle/>
          <a:p>
            <a:pPr lvl="0" indent="0" marL="0">
              <a:buNone/>
            </a:pPr>
            <a:r>
              <a:rPr/>
              <a:t>CHIP Assessment Overview</a:t>
            </a:r>
            <a:br/>
            <a:br/>
            <a:r>
              <a:rPr/>
              <a:t>Dr Gordon Wright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27 February, 2023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Essay 1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Ask a specific question – and answer it.</a:t>
            </a:r>
          </a:p>
          <a:p>
            <a:pPr lvl="0"/>
            <a:r>
              <a:rPr/>
              <a:t>Intro, body, conclusion structure.</a:t>
            </a:r>
          </a:p>
          <a:p>
            <a:pPr lvl="0"/>
            <a:r>
              <a:rPr/>
              <a:t>Reflect on the topic and give your own opinion as to the answer!</a:t>
            </a:r>
          </a:p>
          <a:p>
            <a:pPr lvl="0"/>
            <a:r>
              <a:rPr/>
              <a:t>Present a journey in your learning or appreciation of the topic</a:t>
            </a:r>
          </a:p>
          <a:p>
            <a:pPr lvl="0"/>
            <a:r>
              <a:rPr/>
              <a:t>Ensure your answer is argued using examples</a:t>
            </a:r>
          </a:p>
          <a:p>
            <a:pPr lvl="0"/>
            <a:r>
              <a:rPr/>
              <a:t>Use evidence in your argument from a range of sources, ideally do some strategic wider reading</a:t>
            </a:r>
          </a:p>
          <a:p>
            <a:pPr lvl="0"/>
            <a:r>
              <a:rPr/>
              <a:t>Present and reference it well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Essay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Essay 2 should focus on at least one of the OTHER topics covered in the course.</a:t>
            </a:r>
          </a:p>
          <a:p>
            <a:pPr lvl="0" indent="0" marL="0">
              <a:buNone/>
            </a:pPr>
            <a:r>
              <a:rPr/>
              <a:t>This answer should focus on a primary reading associated with the lectures and then any further reading you have done (strongly encouraged).</a:t>
            </a:r>
          </a:p>
          <a:p>
            <a:pPr lvl="0" indent="0" marL="0">
              <a:buNone/>
            </a:pPr>
            <a:r>
              <a:rPr/>
              <a:t>You must identify that primary reading explicitly in the essay itself.</a:t>
            </a:r>
          </a:p>
          <a:p>
            <a:pPr lvl="0" indent="0" marL="0">
              <a:buNone/>
            </a:pPr>
            <a:r>
              <a:rPr/>
              <a:t>You should not simply restate what the authors thought or found, but rather briefly summarise the point that stimulated your interest in the reading and use that as a springboard to discuss the topic or issue.</a:t>
            </a:r>
          </a:p>
          <a:p>
            <a:pPr lvl="0" indent="0" marL="0">
              <a:buNone/>
            </a:pPr>
            <a:r>
              <a:rPr/>
              <a:t>Think about your perspective on the issues.</a:t>
            </a:r>
          </a:p>
          <a:p>
            <a:pPr lvl="0" indent="0" marL="0">
              <a:buNone/>
            </a:pPr>
            <a:r>
              <a:rPr/>
              <a:t>What do you think about this debate or issue? We want to know!</a:t>
            </a:r>
          </a:p>
          <a:p>
            <a:pPr lvl="0" indent="0" marL="0">
              <a:buNone/>
            </a:pPr>
            <a:r>
              <a:rPr/>
              <a:t>And what do you think are interesting directions for psychologists to take this debate or issue in the future?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Essay 2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Explicitly identify a single initial reading and build upon that.</a:t>
            </a:r>
          </a:p>
          <a:p>
            <a:pPr lvl="0"/>
            <a:r>
              <a:rPr/>
              <a:t>Discuss a debate or issue that you think is interesting or important</a:t>
            </a:r>
          </a:p>
          <a:p>
            <a:pPr lvl="0"/>
            <a:r>
              <a:rPr/>
              <a:t>Give your own opinion and how this has developed or changed as a result of the lecture, the course more widely, and/or the reading.</a:t>
            </a:r>
          </a:p>
          <a:p>
            <a:pPr lvl="0"/>
            <a:r>
              <a:rPr/>
              <a:t>Argue your opinion explicitly, own it and back it up with examples</a:t>
            </a:r>
          </a:p>
          <a:p>
            <a:pPr lvl="0"/>
            <a:r>
              <a:rPr/>
              <a:t>Use evidence in your argument from a range of sources, ideally do some strategic wider reading</a:t>
            </a:r>
          </a:p>
          <a:p>
            <a:pPr lvl="0"/>
            <a:r>
              <a:rPr/>
              <a:t>Present and reference it well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Overlapping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can combine across different topics in Essay 2 (e.g., you could talk about Evolution and Consciousness, or Inclusivity and Meta Learning), and thinking about links between topics is strongly encouraged.</a:t>
            </a:r>
          </a:p>
          <a:p>
            <a:pPr lvl="0" indent="0" marL="0">
              <a:buNone/>
            </a:pPr>
            <a:r>
              <a:rPr/>
              <a:t>However, the material covered in Essay 2 must be different from Essay 1. Students will be penalised for covering identical topics.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Deadline is 10am Friday 21st April – ±3 weeks after the end of term</a:t>
            </a:r>
          </a:p>
          <a:p>
            <a:pPr lvl="0" indent="0" marL="0">
              <a:buNone/>
            </a:pPr>
            <a:r>
              <a:rPr/>
              <a:t>Both answers should be written in essay-style prose (e.g., with APA references where you refer to sources) put in a single document and submitted to the coursework submission page.</a:t>
            </a:r>
          </a:p>
          <a:p>
            <a:pPr lvl="0" indent="0" marL="0">
              <a:buNone/>
            </a:pPr>
            <a:r>
              <a:rPr u="sng"/>
              <a:t>Max 700 words per answer (references not included in word count)</a:t>
            </a:r>
          </a:p>
          <a:p>
            <a:pPr lvl="0" indent="0" marL="0">
              <a:buNone/>
            </a:pPr>
            <a:r>
              <a:rPr/>
              <a:t>Remember that this only accounts for a smaller portion of the module grade (15%). Should hopefully be an enjoyable way to reflect on issues on the course you found interesting.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Mini-Dissertation Reflective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Just a quick reminder about the </a:t>
            </a:r>
            <a:r>
              <a:rPr u="sng"/>
              <a:t>compulsory</a:t>
            </a:r>
            <a:r>
              <a:rPr/>
              <a:t> reflective account at the end of the Mini-Dissertation.</a:t>
            </a:r>
          </a:p>
          <a:p>
            <a:pPr lvl="0" indent="0" marL="0">
              <a:buNone/>
            </a:pPr>
            <a:r>
              <a:rPr/>
              <a:t>If you do not supply this, your Mini-Dissertation is not complete and this impacts the mark.</a:t>
            </a:r>
          </a:p>
          <a:p>
            <a:pPr lvl="0" indent="0" marL="0">
              <a:buNone/>
            </a:pPr>
            <a:r>
              <a:rPr/>
              <a:t>It is NOT an opportunity to gripe about group work, or to try to obtain favourable marks.</a:t>
            </a:r>
          </a:p>
          <a:p>
            <a:pPr lvl="0" indent="0" marL="0">
              <a:buNone/>
            </a:pPr>
            <a:r>
              <a:rPr/>
              <a:t>It’s another opportunity to reflect on your learning journey.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image-43878159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82800" y="1816100"/>
            <a:ext cx="80137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image-88665360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816100"/>
            <a:ext cx="89789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Looking forward to seeing you in Labs tomorrow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Overview of the CHIP Learning Log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CHIP Learning Log - What’s it all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</a:p>
          <a:p>
            <a:pPr lvl="0" indent="0" marL="1270000">
              <a:buNone/>
            </a:pPr>
            <a:r>
              <a:rPr sz="2000"/>
              <a:t>CHIP stands for Conceptual, Historical and Integrative Perspectives.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As you become active psychological researchers - and over half way through your undergraduate training in psychology - it is important to consider the wider context of what you are doing.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Learning log? huh?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</a:p>
          <a:p>
            <a:pPr lvl="0" indent="0" marL="1270000">
              <a:buNone/>
            </a:pPr>
            <a:r>
              <a:rPr sz="2000"/>
              <a:t>A Learning Log is a reflective account of your learning journey. It requires reflection and meta-cognitive practice.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By thinking about your personal learning journey, you take an objective ‘outside’ perspective on this important process. By doing so, it aids meta-learning - or the process of ‘learning to learn’.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1270000">
              <a:buNone/>
            </a:pPr>
            <a:r>
              <a:rPr sz="2000"/>
              <a:t>Whether you end up being a ‘psychologist’ or not, your degree is an important opportunity to demonstrate your ability to learn (knowledge AND skills)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topics already introduced this year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What is Science?</a:t>
            </a:r>
          </a:p>
          <a:p>
            <a:pPr lvl="0"/>
            <a:r>
              <a:rPr/>
              <a:t>Artificial Intelligence</a:t>
            </a:r>
          </a:p>
          <a:p>
            <a:pPr lvl="0"/>
            <a:r>
              <a:rPr/>
              <a:t>Open Science &amp; Open Practices</a:t>
            </a:r>
          </a:p>
          <a:p>
            <a:pPr lvl="0"/>
            <a:r>
              <a:rPr/>
              <a:t>Qualitative &amp;/Versus Quantitative Research</a:t>
            </a:r>
          </a:p>
          <a:p>
            <a:pPr lvl="0"/>
            <a:r>
              <a:rPr/>
              <a:t>MeSearch</a:t>
            </a:r>
          </a:p>
          <a:p>
            <a:pPr lvl="0"/>
            <a:r>
              <a:rPr/>
              <a:t>Inclusivity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“MyPsychology”</a:t>
            </a:r>
          </a:p>
          <a:p>
            <a:pPr lvl="0"/>
            <a:r>
              <a:rPr/>
              <a:t>Ethics</a:t>
            </a:r>
          </a:p>
          <a:p>
            <a:pPr lvl="0"/>
            <a:r>
              <a:rPr/>
              <a:t>Psychometrics and scale development</a:t>
            </a:r>
          </a:p>
          <a:p>
            <a:pPr lvl="0"/>
            <a:r>
              <a:rPr/>
              <a:t>Bias in research</a:t>
            </a:r>
          </a:p>
          <a:p>
            <a:pPr lvl="0"/>
            <a:r>
              <a:rPr/>
              <a:t>Replication Crisis (&amp; Theory Crisis)</a:t>
            </a:r>
          </a:p>
          <a:p>
            <a:pPr lvl="0"/>
            <a:r>
              <a:rPr/>
              <a:t>Meta-cognition &amp; Reflective practice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topics approaching this year 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Psychology and science (available now)</a:t>
            </a:r>
          </a:p>
          <a:p>
            <a:pPr lvl="0"/>
            <a:r>
              <a:rPr/>
              <a:t>Evolution and Evolutionary Psychology</a:t>
            </a:r>
          </a:p>
          <a:p>
            <a:pPr lvl="0"/>
            <a:r>
              <a:rPr/>
              <a:t>Cultural Evolutionary Psychology</a:t>
            </a:r>
          </a:p>
          <a:p>
            <a:pPr lvl="0"/>
            <a:r>
              <a:rPr/>
              <a:t>Philosophy of Science</a:t>
            </a:r>
          </a:p>
          <a:p>
            <a:pPr lvl="0"/>
            <a:r>
              <a:rPr/>
              <a:t>Statistics and their dark history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But you are welcome to choose more broadly: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If you can argue that your choice of topic meets the brief</a:t>
            </a:r>
          </a:p>
          <a:p>
            <a:pPr lvl="0"/>
            <a:r>
              <a:rPr/>
              <a:t>AND you deal with the topic in line with the rubric</a:t>
            </a:r>
          </a:p>
          <a:p>
            <a:pPr lvl="0"/>
            <a:r>
              <a:rPr/>
              <a:t>You are welcome to email me and confirm suitability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Coursework is designed to allow you to engage with the ‘big picture’ of your degree</a:t>
            </a:r>
          </a:p>
          <a:p>
            <a:pPr lvl="0" indent="0" marL="0">
              <a:buNone/>
            </a:pPr>
            <a:r>
              <a:rPr/>
              <a:t>Think about how these issues link into psychology as a discipline, and how they relate to your own thoughts about what psychology is or should be</a:t>
            </a:r>
          </a:p>
          <a:p>
            <a:pPr lvl="0" indent="0" marL="0">
              <a:buNone/>
            </a:pPr>
            <a:r>
              <a:rPr/>
              <a:t>Two essays of </a:t>
            </a:r>
            <a:r>
              <a:rPr b="1"/>
              <a:t>max</a:t>
            </a:r>
            <a:r>
              <a:rPr/>
              <a:t> 700 words each</a:t>
            </a:r>
          </a:p>
          <a:p>
            <a:pPr lvl="0" indent="0" marL="0">
              <a:buNone/>
            </a:pPr>
            <a:r>
              <a:rPr/>
              <a:t>Marks are awarded for reflection, evidence of learning and bring topics together. Please see marking criteria for both essays.</a:t>
            </a:r>
          </a:p>
          <a:p>
            <a:pPr lvl="0" indent="0" marL="0">
              <a:buNone/>
            </a:pPr>
            <a:r>
              <a:rPr/>
              <a:t>Not a regurgitation of facts.</a:t>
            </a:r>
          </a:p>
          <a:p>
            <a:pPr lvl="0" indent="0" marL="0">
              <a:buNone/>
            </a:pPr>
            <a:r>
              <a:rPr/>
              <a:t>They are designed to be personal and reflective – embrace this aspect!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Essay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Essay 1 is based on the content of ONE of the FOUR topics and should adopt at least two of the following 6 ‘perspectives’.</a:t>
            </a:r>
          </a:p>
          <a:p>
            <a:pPr lvl="0" indent="0" marL="0">
              <a:buNone/>
            </a:pPr>
            <a:r>
              <a:rPr/>
              <a:t>STU - Your interests or experience as a student of psychology;</a:t>
            </a:r>
          </a:p>
          <a:p>
            <a:pPr lvl="0" indent="0" marL="0">
              <a:buNone/>
            </a:pPr>
            <a:r>
              <a:rPr/>
              <a:t>TRN - Your role as a trainee psychologist;</a:t>
            </a:r>
          </a:p>
          <a:p>
            <a:pPr lvl="0" indent="0" marL="0">
              <a:buNone/>
            </a:pPr>
            <a:r>
              <a:rPr/>
              <a:t>RES - A planned research project in or after your degree;</a:t>
            </a:r>
          </a:p>
          <a:p>
            <a:pPr lvl="0" indent="0" marL="0">
              <a:buNone/>
            </a:pPr>
            <a:r>
              <a:rPr/>
              <a:t>HIS - The history of Psychology and related disciplines;</a:t>
            </a:r>
          </a:p>
          <a:p>
            <a:pPr lvl="0" indent="0" marL="0">
              <a:buNone/>
            </a:pPr>
            <a:r>
              <a:rPr/>
              <a:t>PRA - Reporting on the Practice or Culture of Psychology;</a:t>
            </a:r>
          </a:p>
          <a:p>
            <a:pPr lvl="0" indent="0" marL="0">
              <a:buNone/>
            </a:pPr>
            <a:r>
              <a:rPr/>
              <a:t>SCI - Assumptions about science and how it relates to psychology</a:t>
            </a:r>
          </a:p>
        </p:txBody>
      </p:sp>
    </p:spTree>
  </p:cSld>
</p:sld>
</file>

<file path=ppt/theme/theme1.xml><?xml version="1.0" encoding="utf-8"?>
<a:theme xmlns:a="http://schemas.openxmlformats.org/drawingml/2006/main" name="gordonpp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ic Latte" id="{689C1CBC-A372-ED4C-A38C-441AC706A1A4}" vid="{44785AA0-04C0-4846-AC8A-8123607AC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64</Words>
  <Application>Microsoft Macintosh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Atkinson Hyperlegible</vt:lpstr>
      <vt:lpstr>Calibri</vt:lpstr>
      <vt:lpstr>gordonppt</vt:lpstr>
      <vt:lpstr>Slides 1</vt:lpstr>
      <vt:lpstr>Test 1</vt:lpstr>
      <vt:lpstr>Test 2 Sub heading</vt:lpstr>
      <vt:lpstr>New slide</vt:lpstr>
      <vt:lpstr>Incremental Lists</vt:lpstr>
      <vt:lpstr>Speaker Notes</vt:lpstr>
      <vt:lpstr>Columns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Lecture16</dc:title>
  <dc:creator>Dr Gordon Wright</dc:creator>
  <cp:keywords/>
  <dcterms:created xsi:type="dcterms:W3CDTF">2023-10-29T17:38:27Z</dcterms:created>
  <dcterms:modified xsi:type="dcterms:W3CDTF">2023-10-29T17:38:27Z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ibliography">
    <vt:lpwstr/>
  </property>
  <property fmtid="{D5CDD505-2E9C-101B-9397-08002B2CF9AE}" pid="5" name="by-author">
    <vt:lpwstr/>
  </property>
  <property fmtid="{D5CDD505-2E9C-101B-9397-08002B2CF9AE}" pid="6" name="csl">
    <vt:lpwstr>../apa7.csl</vt:lpwstr>
  </property>
  <property fmtid="{D5CDD505-2E9C-101B-9397-08002B2CF9AE}" pid="7" name="date">
    <vt:lpwstr>27 February, 2023</vt:lpwstr>
  </property>
  <property fmtid="{D5CDD505-2E9C-101B-9397-08002B2CF9AE}" pid="8" name="date-format">
    <vt:lpwstr>DD MMMM, YYYY</vt:lpwstr>
  </property>
  <property fmtid="{D5CDD505-2E9C-101B-9397-08002B2CF9AE}" pid="9" name="editor">
    <vt:lpwstr>visual</vt:lpwstr>
  </property>
  <property fmtid="{D5CDD505-2E9C-101B-9397-08002B2CF9AE}" pid="10" name="footer">
    <vt:lpwstr>PS52007D Research Methods VLE</vt:lpwstr>
  </property>
  <property fmtid="{D5CDD505-2E9C-101B-9397-08002B2CF9AE}" pid="11" name="header-includes">
    <vt:lpwstr/>
  </property>
  <property fmtid="{D5CDD505-2E9C-101B-9397-08002B2CF9AE}" pid="12" name="include-after">
    <vt:lpwstr/>
  </property>
  <property fmtid="{D5CDD505-2E9C-101B-9397-08002B2CF9AE}" pid="13" name="include-before">
    <vt:lpwstr/>
  </property>
  <property fmtid="{D5CDD505-2E9C-101B-9397-08002B2CF9AE}" pid="14" name="labels">
    <vt:lpwstr/>
  </property>
  <property fmtid="{D5CDD505-2E9C-101B-9397-08002B2CF9AE}" pid="15" name="logo">
    <vt:lpwstr>images/RMIPHEX.png</vt:lpwstr>
  </property>
  <property fmtid="{D5CDD505-2E9C-101B-9397-08002B2CF9AE}" pid="16" name="menu">
    <vt:lpwstr>True</vt:lpwstr>
  </property>
  <property fmtid="{D5CDD505-2E9C-101B-9397-08002B2CF9AE}" pid="17" name="modulecode">
    <vt:lpwstr>PS52007D</vt:lpwstr>
  </property>
  <property fmtid="{D5CDD505-2E9C-101B-9397-08002B2CF9AE}" pid="18" name="navigation-mode">
    <vt:lpwstr>linear</vt:lpwstr>
  </property>
  <property fmtid="{D5CDD505-2E9C-101B-9397-08002B2CF9AE}" pid="19" name="subtitle">
    <vt:lpwstr>CHIP Assessment Overview</vt:lpwstr>
  </property>
  <property fmtid="{D5CDD505-2E9C-101B-9397-08002B2CF9AE}" pid="20" name="toc-title">
    <vt:lpwstr>Table of contents</vt:lpwstr>
  </property>
</Properties>
</file>