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A72"/>
    <a:srgbClr val="325B74"/>
    <a:srgbClr val="DC322F"/>
    <a:srgbClr val="1A1A1A"/>
    <a:srgbClr val="E03135"/>
    <a:srgbClr val="C16069"/>
    <a:srgbClr val="FF3418"/>
    <a:srgbClr val="3A4152"/>
    <a:srgbClr val="4B556B"/>
    <a:srgbClr val="989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21818"/>
    <p:restoredTop autoAdjust="0" sz="94694"/>
  </p:normalViewPr>
  <p:slideViewPr>
    <p:cSldViewPr snapToGrid="0" snapToObjects="1">
      <p:cViewPr varScale="1">
        <p:scale>
          <a:sx d="100" n="125"/>
          <a:sy d="100" n="125"/>
        </p:scale>
        <p:origin x="184" y="264"/>
      </p:cViewPr>
      <p:guideLst>
        <p:guide orient="horz" pos="2160"/>
        <p:guide pos="384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22" Type="http://schemas.openxmlformats.org/officeDocument/2006/relationships/tableStyles" Target="tableStyles.xml" /><Relationship Id="rId2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20" Type="http://schemas.openxmlformats.org/officeDocument/2006/relationships/viewProps" Target="viewProps.xml" /><Relationship Id="rId1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1302"/>
            <a:ext cx="9144000" cy="164649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E5A21-E3F8-414E-8783-9B787CEE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A10B1-3C39-5B4F-85DD-4E44D8BD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B6FBD17D-F718-95C1-DDB9-BB5B65FE2B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13450" y="15160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5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F1A-8372-FB40-B0E0-0EE88C8B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F1868-78C4-704F-87A4-9909281CB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64A86-EE40-7F47-8F4A-D5FD082D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36DD5-D90C-D148-9A75-6E5EF76E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649B3-720E-654D-9610-263AC0D9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E4B96-467B-A24D-9EC1-DD46EE699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0EC97-EC51-3242-A427-B6C401F9B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4FCF-A603-6944-ACE1-F3530AAB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D700E-B16B-6340-9BEE-2E563F92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BADE9-5F17-2E4E-A23B-A3EF5CC9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8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rgbClr val="3C5A7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433C7-4F7C-4247-8FF5-1E63E18E1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rgbClr val="3C5A72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F4EFD39C-D04F-D648-B6B2-07092A4921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64250" y="158272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82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559EF-BAB7-0E42-9E60-A03A3B0D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BB6D2-A026-D74A-8C2A-7AD33F22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1D05D-520A-D942-8D98-B02EF8CF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1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A8EB6A88-2E41-552F-6E71-A9DFA92F06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3128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2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DBC1-527D-3041-984A-EF5E7E9B7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7BF1-44B1-744C-AB68-4BB0A6A59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74A49-6A1E-2F48-B419-02B0A17B9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A9989-2AC6-0F4E-ADFD-C6E06D00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625DC-FC15-A34E-972A-D70B8A82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A2A21-61F6-4A4F-8B34-7B5540EF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1DF4-AED1-614B-BE12-21438630C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DBCAE-E5F3-8C40-9708-53662383E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57552-3DC5-3546-AB54-31C74D633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3EE9D-F5D6-F54D-8468-AEFB4E718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198EC-0E7C-514D-9D5C-E0079B57D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E07E0-5A9C-4B41-95FF-3BAA5F6B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DB537-974F-D34D-9750-CC69627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6F390-2D22-5048-A0FC-3FAD9329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D455-6580-E548-84D2-30E8C319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37170-F497-734A-8863-A2B1D6D2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3678E-8EC0-9D40-85FD-A78B7303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10869-C0FC-2E44-824A-787E6D8B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0D355E77-5B2E-A2EF-706B-9C4916EA9A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6176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FB1ED-2AE6-5449-BE22-43836D3C4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D820E-FB19-6E41-9F98-FE01AD87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09D32-6061-E14C-B370-0847ED7F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2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6003-B489-CA46-A95C-C1AECC0C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BCD6-9805-9E45-9B7C-5314F41E6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 sz="157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BA411-2A54-A94A-B3FC-826281DBE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F4F16-08DB-C247-8F9D-24EA7D84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F2B46-16CB-7E41-AD5E-4493C928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A2BC5-3886-C647-BB53-7B07EAE7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3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82B8-C849-1F4E-8FED-86CF39DF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410FE-1E10-8C4A-BD9D-9A0F6C9D1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22F09-1B36-2F4E-8EEA-BAEEB3FD2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97009-98F8-D441-A078-A31F891B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ACA9B-B433-8E45-A2A3-CD0940DBC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A396B-3342-4645-AC86-58732AAE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60234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BF5EA-1FF6-EB48-B367-10F16FE226B4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491ED-FFB7-904F-8814-ED29EAA4264A}"/>
              </a:ext>
            </a:extLst>
          </p:cNvPr>
          <p:cNvSpPr>
            <a:spLocks noGrp="1"/>
          </p:cNvSpPr>
          <p:nvPr>
            <p:ph idx="2" sz="half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6F4AD-BD6B-CE47-88CB-D7910584936B}"/>
              </a:ext>
            </a:extLst>
          </p:cNvPr>
          <p:cNvSpPr>
            <a:spLocks noGrp="1"/>
          </p:cNvSpPr>
          <p:nvPr>
            <p:ph idx="4" sz="quarter" type="sldNum"/>
          </p:nvPr>
        </p:nvSpPr>
        <p:spPr>
          <a:xfrm>
            <a:off x="8610600" y="6356354"/>
            <a:ext cx="199371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305052-7E31-8548-802E-BBA9CB132D12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A9FF2A29-0C17-AD44-9B62-E2C61042D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GB"/>
              <a:t>Click to edit Master title style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225650749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514350" eaLnBrk="1" hangingPunct="1" latinLnBrk="0" rtl="0">
        <a:lnSpc>
          <a:spcPct val="90000"/>
        </a:lnSpc>
        <a:spcBef>
          <a:spcPct val="0"/>
        </a:spcBef>
        <a:buNone/>
        <a:defRPr b="1" baseline="0" i="0" kern="1200" sz="3200">
          <a:solidFill>
            <a:schemeClr val="tx1"/>
          </a:solidFill>
          <a:latin charset="0" pitchFamily="2" typeface="Atkinson Hyperlegible"/>
          <a:ea typeface="+mj-ea"/>
          <a:cs charset="-79" panose="020B0502020104020203" pitchFamily="34" typeface="Gill Sans"/>
        </a:defRPr>
      </a:lvl1pPr>
    </p:titleStyle>
    <p:bodyStyle>
      <a:lvl1pPr algn="l" defTabSz="514350" eaLnBrk="1" hangingPunct="1" indent="-128588" latinLnBrk="0" marL="1285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1pPr>
      <a:lvl2pPr algn="l" defTabSz="514350" eaLnBrk="1" hangingPunct="1" indent="-128588" latinLnBrk="0" marL="38576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2pPr>
      <a:lvl3pPr algn="l" defTabSz="514350" eaLnBrk="1" hangingPunct="1" indent="-128588" latinLnBrk="0" marL="64293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3pPr>
      <a:lvl4pPr algn="l" defTabSz="514350" eaLnBrk="1" hangingPunct="1" indent="-128588" latinLnBrk="0" marL="90011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4pPr>
      <a:lvl5pPr algn="l" defTabSz="514350" eaLnBrk="1" hangingPunct="1" indent="-128588" latinLnBrk="0" marL="11572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5pPr>
      <a:lvl6pPr algn="l" defTabSz="514350" eaLnBrk="1" hangingPunct="1" indent="-128588" latinLnBrk="0" marL="141446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indent="-128588" latinLnBrk="0" marL="167163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indent="-128588" latinLnBrk="0" marL="192881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indent="-128588" latinLnBrk="0" marL="218598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514350" eaLnBrk="1" hangingPunct="1" latinLnBrk="0" marL="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1pPr>
      <a:lvl2pPr algn="l" defTabSz="514350" eaLnBrk="1" hangingPunct="1" latinLnBrk="0" marL="2571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2pPr>
      <a:lvl3pPr algn="l" defTabSz="514350" eaLnBrk="1" hangingPunct="1" latinLnBrk="0" marL="5143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3pPr>
      <a:lvl4pPr algn="l" defTabSz="514350" eaLnBrk="1" hangingPunct="1" latinLnBrk="0" marL="7715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4pPr>
      <a:lvl5pPr algn="l" defTabSz="514350" eaLnBrk="1" hangingPunct="1" latinLnBrk="0" marL="10287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5pPr>
      <a:lvl6pPr algn="l" defTabSz="514350" eaLnBrk="1" hangingPunct="1" latinLnBrk="0" marL="12858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latinLnBrk="0" marL="15430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latinLnBrk="0" marL="18002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latinLnBrk="0" marL="20574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Lecturexx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1524000" y="3611302"/>
            <a:ext cx="9144000" cy="1646498"/>
          </a:xfrm>
        </p:spPr>
        <p:txBody>
          <a:bodyPr/>
          <a:lstStyle/>
          <a:p>
            <a:pPr lvl="0" indent="0" marL="0">
              <a:buNone/>
            </a:pPr>
            <a:r>
              <a:rPr/>
              <a:t>Content Pending</a:t>
            </a:r>
            <a:br/>
            <a:br/>
            <a:r>
              <a:rPr/>
              <a:t>Dr Gordon Wright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31 January, 2022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friendly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 b="1"/>
              <a:t>Warning</a:t>
            </a:r>
          </a:p>
          <a:p>
            <a:pPr lvl="0" indent="0" marL="1270000">
              <a:buNone/>
            </a:pPr>
            <a:r>
              <a:rPr sz="2000"/>
              <a:t>All coursework is INDIVIDUAL and subject to normal plagiarism and collusion rules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1 x 1 hr Lecture per week (Monday)</a:t>
            </a:r>
          </a:p>
          <a:p>
            <a:pPr lvl="0" indent="0" marL="0">
              <a:buNone/>
            </a:pPr>
            <a:r>
              <a:rPr/>
              <a:t>1 x 2 hr Lab per week (Tuesday)</a:t>
            </a:r>
          </a:p>
          <a:p>
            <a:pPr lvl="0" indent="0" marL="0">
              <a:buNone/>
            </a:pPr>
            <a:r>
              <a:rPr/>
              <a:t>4 x Personal Tutor meetings across the year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Weekly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Each week there will be a very brief ‘</a:t>
            </a:r>
            <a:r>
              <a:rPr b="1"/>
              <a:t>Prelude</a:t>
            </a:r>
            <a:r>
              <a:rPr/>
              <a:t>’ designed to introduce one of the main topics of the week</a:t>
            </a:r>
          </a:p>
          <a:p>
            <a:pPr lvl="0" indent="0" marL="0">
              <a:buNone/>
            </a:pPr>
            <a:r>
              <a:rPr b="1"/>
              <a:t>Lecture</a:t>
            </a:r>
            <a:r>
              <a:rPr/>
              <a:t> (slides and recording posted afterwards)</a:t>
            </a:r>
          </a:p>
          <a:p>
            <a:pPr lvl="0" indent="0" marL="0">
              <a:buNone/>
            </a:pPr>
            <a:r>
              <a:rPr b="1"/>
              <a:t>Lab Activity</a:t>
            </a:r>
          </a:p>
          <a:p>
            <a:pPr lvl="0"/>
            <a:r>
              <a:rPr b="1"/>
              <a:t>‘Pulse’</a:t>
            </a:r>
            <a:r>
              <a:rPr/>
              <a:t> taken on entry - 2 minute quiz</a:t>
            </a:r>
          </a:p>
          <a:p>
            <a:pPr lvl="0"/>
            <a:r>
              <a:rPr b="1"/>
              <a:t>Lab Notebook</a:t>
            </a:r>
            <a:r>
              <a:rPr/>
              <a:t> with brief ‘generative activities’ and opportunities for metacognitive reflection</a:t>
            </a:r>
          </a:p>
          <a:p>
            <a:pPr lvl="0"/>
            <a:r>
              <a:rPr/>
              <a:t>Extras provided around skills or applications or just interesting factoids</a:t>
            </a:r>
          </a:p>
          <a:p>
            <a:pPr lvl="0"/>
            <a:r>
              <a:rPr/>
              <a:t>Lots can be achieved in the labs, but independent study and coordinated group work will be required</a:t>
            </a:r>
          </a:p>
          <a:p>
            <a:pPr lvl="0" indent="0" marL="0">
              <a:buNone/>
            </a:pPr>
            <a:r>
              <a:rPr/>
              <a:t>NO EXAM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Coursework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courseworks ALL require critical reflection and metacognitive practice. This will be discussed in a number of lectures, but it contributes to effective learning and your integration of the skills and experience of doing this research exercise.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Time management and teamwork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..will both be required.</a:t>
            </a:r>
          </a:p>
          <a:p>
            <a:pPr lvl="0" indent="0" marL="0">
              <a:buNone/>
            </a:pPr>
            <a:r>
              <a:rPr/>
              <a:t>I ask you to see both as an opportunity to develop these important skills.</a:t>
            </a:r>
          </a:p>
          <a:p>
            <a:pPr lvl="0" indent="0" marL="0">
              <a:buNone/>
            </a:pPr>
            <a:r>
              <a:rPr/>
              <a:t>You will see we have some ideas to make this more relevant to careers and employability</a:t>
            </a:r>
          </a:p>
          <a:p>
            <a:pPr lvl="0" indent="0" marL="0">
              <a:buNone/>
            </a:pPr>
            <a:r>
              <a:rPr/>
              <a:t>It is easier to ‘keep up than to catch up’.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will be releasing a series of valuable resources to help you through every step of the process</a:t>
            </a:r>
          </a:p>
          <a:p>
            <a:pPr lvl="0" indent="0" marL="0">
              <a:buNone/>
            </a:pPr>
            <a:r>
              <a:rPr/>
              <a:t>These will have value for your final year dissertation too.</a:t>
            </a:r>
          </a:p>
          <a:p>
            <a:pPr lvl="0" indent="0" marL="0">
              <a:buNone/>
            </a:pPr>
            <a:r>
              <a:rPr/>
              <a:t>Contribution to and comment on these is welcome and hoped for!</a:t>
            </a:r>
          </a:p>
          <a:p>
            <a:pPr lvl="0" indent="0" marL="0">
              <a:buNone/>
            </a:pPr>
            <a:r>
              <a:rPr/>
              <a:t>Open Educational Resources will be used extensively, and most core readings are available online via the library.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Prelude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are starting off very easy. A short questionnaire to allow us to get to know you a little better, which we will use to develop the first lecture, and the course more generally.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Thank you for your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have an amazing year!</a:t>
            </a:r>
          </a:p>
          <a:p>
            <a:pPr lvl="0" indent="0" marL="0">
              <a:buNone/>
            </a:pPr>
            <a:r>
              <a:rPr/>
              <a:t>The Research Methods Team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Induction Overview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Welcome back and welcome to Research Methods!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This year you become Scientists!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year, in Research Methods, you will perform your first piece of REAL psychological research</a:t>
            </a:r>
          </a:p>
          <a:p>
            <a:pPr lvl="0" indent="0" marL="0">
              <a:buNone/>
            </a:pPr>
            <a:r>
              <a:rPr/>
              <a:t>In groups, you will:</a:t>
            </a:r>
          </a:p>
          <a:p>
            <a:pPr lvl="0"/>
            <a:r>
              <a:rPr/>
              <a:t>Identify an area of psychological research</a:t>
            </a:r>
          </a:p>
          <a:p>
            <a:pPr lvl="0"/>
            <a:r>
              <a:rPr/>
              <a:t>Review and critique the literature in this area</a:t>
            </a:r>
          </a:p>
          <a:p>
            <a:pPr lvl="0"/>
            <a:r>
              <a:rPr/>
              <a:t>Develop a testable hypothesis</a:t>
            </a:r>
          </a:p>
          <a:p>
            <a:pPr lvl="0"/>
            <a:r>
              <a:rPr/>
              <a:t>Design a 2x2 ANOVA experiment unique to you (within your group study)</a:t>
            </a:r>
          </a:p>
          <a:p>
            <a:pPr lvl="0"/>
            <a:r>
              <a:rPr/>
              <a:t>Obtain Ethical Approval for your experiment</a:t>
            </a:r>
          </a:p>
          <a:p>
            <a:pPr lvl="0"/>
            <a:r>
              <a:rPr/>
              <a:t>Collect REAL data</a:t>
            </a:r>
          </a:p>
          <a:p>
            <a:pPr lvl="0"/>
            <a:r>
              <a:rPr/>
              <a:t>Analyse these data</a:t>
            </a:r>
          </a:p>
          <a:p>
            <a:pPr lvl="0"/>
            <a:r>
              <a:rPr/>
              <a:t>Write up the results in APA format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full overview will be given in the first lecture!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 not worry! It’s going to be a great adventure!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‘warm up’ for your Y3 Dissertation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 same 20-week timeline</a:t>
            </a:r>
          </a:p>
          <a:p>
            <a:pPr lvl="0"/>
            <a:r>
              <a:rPr/>
              <a:t>The same skills and techniques you will need</a:t>
            </a:r>
          </a:p>
          <a:p>
            <a:pPr lvl="0"/>
            <a:r>
              <a:rPr/>
              <a:t>Careful step-by-step guidance and support in the lab setting</a:t>
            </a:r>
          </a:p>
          <a:p>
            <a:pPr lvl="0"/>
            <a:r>
              <a:rPr/>
              <a:t>Scaled-down experiments and write-ups</a:t>
            </a:r>
          </a:p>
          <a:p>
            <a:pPr lvl="0"/>
            <a:r>
              <a:rPr/>
              <a:t>The security of working in a group</a:t>
            </a:r>
          </a:p>
          <a:p>
            <a:pPr lvl="0"/>
            <a:r>
              <a:rPr/>
              <a:t>Tips and advice from world-class researchers</a:t>
            </a:r>
          </a:p>
          <a:p>
            <a:pPr lvl="0"/>
            <a:r>
              <a:rPr/>
              <a:t>Opportunity to think carefully about your final year Dissertation, and how to crush it!!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Support and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Gordon Wright (Module Coordinator and floating Enthusiast in Chief)</a:t>
            </a:r>
          </a:p>
          <a:p>
            <a:pPr lvl="0"/>
            <a:r>
              <a:rPr/>
              <a:t>7 gobsmackingly amazing Lab Tutors</a:t>
            </a:r>
          </a:p>
          <a:p>
            <a:pPr lvl="0"/>
            <a:r>
              <a:rPr/>
              <a:t>Your Personal Tutor and your PT group</a:t>
            </a:r>
          </a:p>
          <a:p>
            <a:pPr lvl="0"/>
            <a:r>
              <a:rPr/>
              <a:t>AND EACH OTHER!!</a:t>
            </a:r>
          </a:p>
          <a:p>
            <a:pPr lvl="0" indent="0" marL="0">
              <a:buNone/>
            </a:pPr>
            <a:r>
              <a:rPr/>
              <a:t>This is a team-sport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 will be in every Research Methods lecture and I have a Student Hour from 3-4 every Monday, before we all go to the Design &amp; Analysis lecture. Yup! Me too!</a:t>
            </a:r>
          </a:p>
          <a:p>
            <a:pPr lvl="0" indent="0" marL="0">
              <a:buNone/>
            </a:pPr>
            <a:r>
              <a:rPr/>
              <a:t>Available at g.wright@gold.ac.uk</a:t>
            </a:r>
          </a:p>
          <a:p>
            <a:pPr lvl="0" indent="0" marL="0">
              <a:buNone/>
            </a:pPr>
            <a:r>
              <a:rPr/>
              <a:t>I genuinely could not imagine anything I would rather do that this. Please talk to me!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weighting and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Research Methods is a core module with a 30 credit weighting</a:t>
            </a:r>
          </a:p>
          <a:p>
            <a:pPr lvl="0" indent="0" marL="0">
              <a:buNone/>
            </a:pPr>
            <a:r>
              <a:rPr/>
              <a:t>This means that in order to progress to Y3, you must pass all 3 assessment elements:</a:t>
            </a:r>
          </a:p>
          <a:p>
            <a:pPr lvl="0"/>
            <a:r>
              <a:rPr/>
              <a:t>Critical Proposal 1,800 words (15%)</a:t>
            </a:r>
          </a:p>
          <a:p>
            <a:pPr lvl="0"/>
            <a:r>
              <a:rPr/>
              <a:t>Mini-Dissertation 2,500 words (70%)</a:t>
            </a:r>
          </a:p>
          <a:p>
            <a:pPr lvl="0"/>
            <a:r>
              <a:rPr/>
              <a:t>CHIP Learning Log 1,200 words (15%)</a:t>
            </a:r>
          </a:p>
        </p:txBody>
      </p:sp>
    </p:spTree>
  </p:cSld>
</p:sld>
</file>

<file path=ppt/theme/theme1.xml><?xml version="1.0" encoding="utf-8"?>
<a:theme xmlns:a="http://schemas.openxmlformats.org/drawingml/2006/main" name="gordonpp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mic Latte" id="{689C1CBC-A372-ED4C-A38C-441AC706A1A4}" vid="{44785AA0-04C0-4846-AC8A-8123607AC8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64</Words>
  <Application>Microsoft Macintosh PowerPoint</Application>
  <PresentationFormat>Widescreen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Atkinson Hyperlegible</vt:lpstr>
      <vt:lpstr>Calibri</vt:lpstr>
      <vt:lpstr>gordonppt</vt:lpstr>
      <vt:lpstr>Slides 1</vt:lpstr>
      <vt:lpstr>Test 1</vt:lpstr>
      <vt:lpstr>Test 2 Sub heading</vt:lpstr>
      <vt:lpstr>New slide</vt:lpstr>
      <vt:lpstr>Incremental Lists</vt:lpstr>
      <vt:lpstr>Speaker Notes</vt:lpstr>
      <vt:lpstr>Columns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Lecturexx</dc:title>
  <dc:creator>Dr Gordon Wright</dc:creator>
  <cp:keywords/>
  <dcterms:created xsi:type="dcterms:W3CDTF">2023-10-29T17:38:52Z</dcterms:created>
  <dcterms:modified xsi:type="dcterms:W3CDTF">2023-10-29T17:38:52Z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ibliography">
    <vt:lpwstr/>
  </property>
  <property fmtid="{D5CDD505-2E9C-101B-9397-08002B2CF9AE}" pid="5" name="by-author">
    <vt:lpwstr/>
  </property>
  <property fmtid="{D5CDD505-2E9C-101B-9397-08002B2CF9AE}" pid="6" name="csl">
    <vt:lpwstr>../apa7.csl</vt:lpwstr>
  </property>
  <property fmtid="{D5CDD505-2E9C-101B-9397-08002B2CF9AE}" pid="7" name="date">
    <vt:lpwstr>31 January, 2022</vt:lpwstr>
  </property>
  <property fmtid="{D5CDD505-2E9C-101B-9397-08002B2CF9AE}" pid="8" name="date-format">
    <vt:lpwstr>DD MMMM, YYYY</vt:lpwstr>
  </property>
  <property fmtid="{D5CDD505-2E9C-101B-9397-08002B2CF9AE}" pid="9" name="editor">
    <vt:lpwstr>visual</vt:lpwstr>
  </property>
  <property fmtid="{D5CDD505-2E9C-101B-9397-08002B2CF9AE}" pid="10" name="footer">
    <vt:lpwstr>PS52007D Research Methods VLE</vt:lpwstr>
  </property>
  <property fmtid="{D5CDD505-2E9C-101B-9397-08002B2CF9AE}" pid="11" name="header-includes">
    <vt:lpwstr/>
  </property>
  <property fmtid="{D5CDD505-2E9C-101B-9397-08002B2CF9AE}" pid="12" name="include-after">
    <vt:lpwstr/>
  </property>
  <property fmtid="{D5CDD505-2E9C-101B-9397-08002B2CF9AE}" pid="13" name="include-before">
    <vt:lpwstr/>
  </property>
  <property fmtid="{D5CDD505-2E9C-101B-9397-08002B2CF9AE}" pid="14" name="labels">
    <vt:lpwstr/>
  </property>
  <property fmtid="{D5CDD505-2E9C-101B-9397-08002B2CF9AE}" pid="15" name="logo">
    <vt:lpwstr>images/RMIPHEX.png</vt:lpwstr>
  </property>
  <property fmtid="{D5CDD505-2E9C-101B-9397-08002B2CF9AE}" pid="16" name="menu">
    <vt:lpwstr>True</vt:lpwstr>
  </property>
  <property fmtid="{D5CDD505-2E9C-101B-9397-08002B2CF9AE}" pid="17" name="modulecode">
    <vt:lpwstr>PS52007D</vt:lpwstr>
  </property>
  <property fmtid="{D5CDD505-2E9C-101B-9397-08002B2CF9AE}" pid="18" name="navigation-mode">
    <vt:lpwstr>linear</vt:lpwstr>
  </property>
  <property fmtid="{D5CDD505-2E9C-101B-9397-08002B2CF9AE}" pid="19" name="subtitle">
    <vt:lpwstr>Content Pending</vt:lpwstr>
  </property>
  <property fmtid="{D5CDD505-2E9C-101B-9397-08002B2CF9AE}" pid="20" name="toc-title">
    <vt:lpwstr>Table of contents</vt:lpwstr>
  </property>
</Properties>
</file>