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defaultTextStyle>
    <a:defPPr>
      <a:defRPr lang="en-US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5A72"/>
    <a:srgbClr val="325B74"/>
    <a:srgbClr val="DC322F"/>
    <a:srgbClr val="1A1A1A"/>
    <a:srgbClr val="E03135"/>
    <a:srgbClr val="C16069"/>
    <a:srgbClr val="FF3418"/>
    <a:srgbClr val="3A4152"/>
    <a:srgbClr val="4B556B"/>
    <a:srgbClr val="989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21818"/>
    <p:restoredTop autoAdjust="0" sz="94694"/>
  </p:normalViewPr>
  <p:slideViewPr>
    <p:cSldViewPr snapToGrid="0" snapToObjects="1">
      <p:cViewPr varScale="1">
        <p:scale>
          <a:sx d="100" n="125"/>
          <a:sy d="100" n="125"/>
        </p:scale>
        <p:origin x="184" y="264"/>
      </p:cViewPr>
      <p:guideLst>
        <p:guide orient="horz" pos="2160"/>
        <p:guide pos="384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slide" Target="slides/slide41.xml" /><Relationship Id="rId43" Type="http://schemas.openxmlformats.org/officeDocument/2006/relationships/slide" Target="slides/slide42.xml" /><Relationship Id="rId44" Type="http://schemas.openxmlformats.org/officeDocument/2006/relationships/slide" Target="slides/slide43.xml" /><Relationship Id="rId45" Type="http://schemas.openxmlformats.org/officeDocument/2006/relationships/slide" Target="slides/slide44.xml" /><Relationship Id="rId49" Type="http://schemas.openxmlformats.org/officeDocument/2006/relationships/tableStyles" Target="tableStyles.xml" /><Relationship Id="rId48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47" Type="http://schemas.openxmlformats.org/officeDocument/2006/relationships/viewProps" Target="viewProps.xml" /><Relationship Id="rId46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6EB9F-821C-3043-9B29-83C5977F5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963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37200-5D83-FE46-9E69-B6B1D353C6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1302"/>
            <a:ext cx="9144000" cy="164649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9A7C7-1ADA-474D-B8F0-3471D14F8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E5A21-E3F8-414E-8783-9B787CEE9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A10B1-3C39-5B4F-85DD-4E44D8BDB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text, primate, monitor, indoor&#10;&#10;Description automatically generated">
            <a:extLst>
              <a:ext uri="{FF2B5EF4-FFF2-40B4-BE49-F238E27FC236}">
                <a16:creationId xmlns:a16="http://schemas.microsoft.com/office/drawing/2014/main" id="{B6FBD17D-F718-95C1-DDB9-BB5B65FE2B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3450" y="151609"/>
            <a:ext cx="1063580" cy="122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5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FF1A-8372-FB40-B0E0-0EE88C8B2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9F1868-78C4-704F-87A4-9909281CB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64A86-EE40-7F47-8F4A-D5FD082D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36DD5-D90C-D148-9A75-6E5EF76E4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649B3-720E-654D-9610-263AC0D9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9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5E4B96-467B-A24D-9EC1-DD46EE699A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50EC97-EC51-3242-A427-B6C401F9B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54FCF-A603-6944-ACE1-F3530AAB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D700E-B16B-6340-9BEE-2E563F927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BADE9-5F17-2E4E-A23B-A3EF5CC9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rgbClr val="3C5A7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433C7-4F7C-4247-8FF5-1E63E18E1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rgbClr val="3C5A72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16D53-A7E8-384A-A924-CB556123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D3A5F-D224-144E-B1C6-E4C0A0C64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85A41-9B71-494D-8739-5A09F705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text, primate, monitor, indoor&#10;&#10;Description automatically generated">
            <a:extLst>
              <a:ext uri="{FF2B5EF4-FFF2-40B4-BE49-F238E27FC236}">
                <a16:creationId xmlns:a16="http://schemas.microsoft.com/office/drawing/2014/main" id="{F4EFD39C-D04F-D648-B6B2-07092A4921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4250" y="158272"/>
            <a:ext cx="1063580" cy="122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82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559EF-BAB7-0E42-9E60-A03A3B0DD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BB6D2-A026-D74A-8C2A-7AD33F225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1D05D-520A-D942-8D98-B02EF8CF6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1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16D53-A7E8-384A-A924-CB556123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D3A5F-D224-144E-B1C6-E4C0A0C64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85A41-9B71-494D-8739-5A09F705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 descr="A picture containing text, primate, monitor, indoor&#10;&#10;Description automatically generated">
            <a:extLst>
              <a:ext uri="{FF2B5EF4-FFF2-40B4-BE49-F238E27FC236}">
                <a16:creationId xmlns:a16="http://schemas.microsoft.com/office/drawing/2014/main" id="{A8EB6A88-2E41-552F-6E71-A9DFA92F0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4730" y="131289"/>
            <a:ext cx="1063580" cy="122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2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FDBC1-527D-3041-984A-EF5E7E9B7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7BF1-44B1-744C-AB68-4BB0A6A59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74A49-6A1E-2F48-B419-02B0A17B9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A9989-2AC6-0F4E-ADFD-C6E06D00A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625DC-FC15-A34E-972A-D70B8A827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A2A21-61F6-4A4F-8B34-7B5540EF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3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51DF4-AED1-614B-BE12-21438630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DBCAE-E5F3-8C40-9708-53662383E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57552-3DC5-3546-AB54-31C74D633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43EE9D-F5D6-F54D-8468-AEFB4E718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7198EC-0E7C-514D-9D5C-E0079B57D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9E07E0-5A9C-4B41-95FF-3BAA5F6BC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BDB537-974F-D34D-9750-CC69627A2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16F390-2D22-5048-A0FC-3FAD9329A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9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D455-6580-E548-84D2-30E8C319B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437170-F497-734A-8863-A2B1D6D27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3678E-8EC0-9D40-85FD-A78B73035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10869-C0FC-2E44-824A-787E6D8BF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text, primate, monitor, indoor&#10;&#10;Description automatically generated">
            <a:extLst>
              <a:ext uri="{FF2B5EF4-FFF2-40B4-BE49-F238E27FC236}">
                <a16:creationId xmlns:a16="http://schemas.microsoft.com/office/drawing/2014/main" id="{0D355E77-5B2E-A2EF-706B-9C4916EA9A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4730" y="161769"/>
            <a:ext cx="1063580" cy="122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8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CFB1ED-2AE6-5449-BE22-43836D3C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9/30/22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2D820E-FB19-6E41-9F98-FE01AD87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09D32-6061-E14C-B370-0847ED7F2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2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6003-B489-CA46-A95C-C1AECC0C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8BCD6-9805-9E45-9B7C-5314F41E6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157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 sz="112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 sz="1125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1F4F16-08DB-C247-8F9D-24EA7D84A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F2B46-16CB-7E41-AD5E-4493C9285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A2BC5-3886-C647-BB53-7B07EAE7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3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682B8-C849-1F4E-8FED-86CF39DF5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A410FE-1E10-8C4A-BD9D-9A0F6C9D1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22F09-1B36-2F4E-8EEA-BAEEB3FD2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97009-98F8-D441-A078-A31F891B4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CACA9B-B433-8E45-A2A3-CD0940D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A396B-3342-4645-AC86-58732AAE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60234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13" Target="../theme/theme1.xml" Type="http://schemas.openxmlformats.org/officeDocument/2006/relationships/theme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slideLayouts/slideLayout12.xml" Type="http://schemas.openxmlformats.org/officeDocument/2006/relationships/slideLayout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BF5EA-1FF6-EB48-B367-10F16FE226B4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GB"/>
              <a:t>Click to edit Master text styles</a:t>
            </a:r>
          </a:p>
          <a:p>
            <a:pPr lvl="1"/>
            <a:r>
              <a:rPr dirty="0" lang="en-GB"/>
              <a:t>Second level</a:t>
            </a:r>
          </a:p>
          <a:p>
            <a:pPr lvl="2"/>
            <a:r>
              <a:rPr dirty="0" lang="en-GB"/>
              <a:t>Third level</a:t>
            </a:r>
          </a:p>
          <a:p>
            <a:pPr lvl="3"/>
            <a:r>
              <a:rPr dirty="0" lang="en-GB"/>
              <a:t>Fourth level</a:t>
            </a:r>
          </a:p>
          <a:p>
            <a:pPr lvl="4"/>
            <a:r>
              <a:rPr dirty="0" lang="en-GB"/>
              <a:t>Fifth level</a:t>
            </a:r>
            <a:endParaRPr dirty="0"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491ED-FFB7-904F-8814-ED29EAA4264A}"/>
              </a:ext>
            </a:extLst>
          </p:cNvPr>
          <p:cNvSpPr>
            <a:spLocks noGrp="1"/>
          </p:cNvSpPr>
          <p:nvPr>
            <p:ph idx="2" sz="half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675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Atkinson Hyperlegible"/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6F4AD-BD6B-CE47-88CB-D7910584936B}"/>
              </a:ext>
            </a:extLst>
          </p:cNvPr>
          <p:cNvSpPr>
            <a:spLocks noGrp="1"/>
          </p:cNvSpPr>
          <p:nvPr>
            <p:ph idx="4" sz="quarter" type="sldNum"/>
          </p:nvPr>
        </p:nvSpPr>
        <p:spPr>
          <a:xfrm>
            <a:off x="8610600" y="6356354"/>
            <a:ext cx="199371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675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Atkinson Hyperlegible"/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E305052-7E31-8548-802E-BBA9CB132D12}"/>
              </a:ext>
            </a:extLst>
          </p:cNvPr>
          <p:cNvSpPr>
            <a:spLocks noGrp="1"/>
          </p:cNvSpPr>
          <p:nvPr>
            <p:ph idx="3" sz="quarter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Atkinson Hyperlegible"/>
              </a:defRPr>
            </a:lvl1pPr>
          </a:lstStyle>
          <a:p>
            <a:endParaRPr lang="en-US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A9FF2A29-0C17-AD44-9B62-E2C61042D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dirty="0" lang="en-GB"/>
              <a:t>Click to edit Master title style</a:t>
            </a:r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3225650749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514350" eaLnBrk="1" hangingPunct="1" latinLnBrk="0" rtl="0">
        <a:lnSpc>
          <a:spcPct val="90000"/>
        </a:lnSpc>
        <a:spcBef>
          <a:spcPct val="0"/>
        </a:spcBef>
        <a:buNone/>
        <a:defRPr b="1" baseline="0" i="0" kern="1200" sz="3200">
          <a:solidFill>
            <a:schemeClr val="tx1"/>
          </a:solidFill>
          <a:latin charset="0" pitchFamily="2" typeface="Atkinson Hyperlegible"/>
          <a:ea typeface="+mj-ea"/>
          <a:cs charset="-79" panose="020B0502020104020203" pitchFamily="34" typeface="Gill Sans"/>
        </a:defRPr>
      </a:lvl1pPr>
    </p:titleStyle>
    <p:bodyStyle>
      <a:lvl1pPr algn="l" defTabSz="514350" eaLnBrk="1" hangingPunct="1" indent="-128588" latinLnBrk="0" marL="128588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1pPr>
      <a:lvl2pPr algn="l" defTabSz="514350" eaLnBrk="1" hangingPunct="1" indent="-128588" latinLnBrk="0" marL="385763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2pPr>
      <a:lvl3pPr algn="l" defTabSz="514350" eaLnBrk="1" hangingPunct="1" indent="-128588" latinLnBrk="0" marL="642938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3pPr>
      <a:lvl4pPr algn="l" defTabSz="514350" eaLnBrk="1" hangingPunct="1" indent="-128588" latinLnBrk="0" marL="900113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4pPr>
      <a:lvl5pPr algn="l" defTabSz="514350" eaLnBrk="1" hangingPunct="1" indent="-128588" latinLnBrk="0" marL="1157288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5pPr>
      <a:lvl6pPr algn="l" defTabSz="514350" eaLnBrk="1" hangingPunct="1" indent="-128588" latinLnBrk="0" marL="1414463" rtl="0">
        <a:lnSpc>
          <a:spcPct val="90000"/>
        </a:lnSpc>
        <a:spcBef>
          <a:spcPts val="281"/>
        </a:spcBef>
        <a:buFont charset="0" panose="020B0604020202020204" pitchFamily="34" typeface="Arial"/>
        <a:buChar char="•"/>
        <a:defRPr kern="1200" sz="1013">
          <a:solidFill>
            <a:schemeClr val="tx1"/>
          </a:solidFill>
          <a:latin typeface="+mn-lt"/>
          <a:ea typeface="+mn-ea"/>
          <a:cs typeface="+mn-cs"/>
        </a:defRPr>
      </a:lvl6pPr>
      <a:lvl7pPr algn="l" defTabSz="514350" eaLnBrk="1" hangingPunct="1" indent="-128588" latinLnBrk="0" marL="1671638" rtl="0">
        <a:lnSpc>
          <a:spcPct val="90000"/>
        </a:lnSpc>
        <a:spcBef>
          <a:spcPts val="281"/>
        </a:spcBef>
        <a:buFont charset="0" panose="020B0604020202020204" pitchFamily="34" typeface="Arial"/>
        <a:buChar char="•"/>
        <a:defRPr kern="1200" sz="1013">
          <a:solidFill>
            <a:schemeClr val="tx1"/>
          </a:solidFill>
          <a:latin typeface="+mn-lt"/>
          <a:ea typeface="+mn-ea"/>
          <a:cs typeface="+mn-cs"/>
        </a:defRPr>
      </a:lvl7pPr>
      <a:lvl8pPr algn="l" defTabSz="514350" eaLnBrk="1" hangingPunct="1" indent="-128588" latinLnBrk="0" marL="1928813" rtl="0">
        <a:lnSpc>
          <a:spcPct val="90000"/>
        </a:lnSpc>
        <a:spcBef>
          <a:spcPts val="281"/>
        </a:spcBef>
        <a:buFont charset="0" panose="020B0604020202020204" pitchFamily="34" typeface="Arial"/>
        <a:buChar char="•"/>
        <a:defRPr kern="1200" sz="1013">
          <a:solidFill>
            <a:schemeClr val="tx1"/>
          </a:solidFill>
          <a:latin typeface="+mn-lt"/>
          <a:ea typeface="+mn-ea"/>
          <a:cs typeface="+mn-cs"/>
        </a:defRPr>
      </a:lvl8pPr>
      <a:lvl9pPr algn="l" defTabSz="514350" eaLnBrk="1" hangingPunct="1" indent="-128588" latinLnBrk="0" marL="2185988" rtl="0">
        <a:lnSpc>
          <a:spcPct val="90000"/>
        </a:lnSpc>
        <a:spcBef>
          <a:spcPts val="281"/>
        </a:spcBef>
        <a:buFont charset="0" panose="020B0604020202020204" pitchFamily="34" typeface="Arial"/>
        <a:buChar char="•"/>
        <a:defRPr kern="1200" sz="1013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514350" eaLnBrk="1" hangingPunct="1" latinLnBrk="0" marL="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1pPr>
      <a:lvl2pPr algn="l" defTabSz="514350" eaLnBrk="1" hangingPunct="1" latinLnBrk="0" marL="257175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2pPr>
      <a:lvl3pPr algn="l" defTabSz="514350" eaLnBrk="1" hangingPunct="1" latinLnBrk="0" marL="51435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3pPr>
      <a:lvl4pPr algn="l" defTabSz="514350" eaLnBrk="1" hangingPunct="1" latinLnBrk="0" marL="771525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4pPr>
      <a:lvl5pPr algn="l" defTabSz="514350" eaLnBrk="1" hangingPunct="1" latinLnBrk="0" marL="102870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5pPr>
      <a:lvl6pPr algn="l" defTabSz="514350" eaLnBrk="1" hangingPunct="1" latinLnBrk="0" marL="1285875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6pPr>
      <a:lvl7pPr algn="l" defTabSz="514350" eaLnBrk="1" hangingPunct="1" latinLnBrk="0" marL="154305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7pPr>
      <a:lvl8pPr algn="l" defTabSz="514350" eaLnBrk="1" hangingPunct="1" latinLnBrk="0" marL="1800225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8pPr>
      <a:lvl9pPr algn="l" defTabSz="514350" eaLnBrk="1" hangingPunct="1" latinLnBrk="0" marL="205740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browzine.com/libraries/1374/subjects/67/bookcases/169?sort=title" TargetMode="External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libguides.gold.ac.uk/psychology" TargetMode="Externa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researchrabbitapp.com/home" TargetMode="External" /><Relationship Id="rId3" Type="http://schemas.openxmlformats.org/officeDocument/2006/relationships/hyperlink" Target="https://www.zotero.org/" TargetMode="External" /><Relationship Id="rId4" Type="http://schemas.openxmlformats.org/officeDocument/2006/relationships/hyperlink" Target="https://www.annualreviews.org/journal/psych" TargetMode="External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goldpsych.eu.qualtrics.com/jfe/form/SV_ebMllxwNTfXHXRX" TargetMode="External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learningonscreen.ac.uk/ondemand/embed/prog/11ED256E?bcast=127465838" TargetMode="External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.png" /></Relationships>
</file>

<file path=ppt/slides/_rels/slide3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39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hyperlink" Target="https://hyp.is/L4vR9m9QEe2hne9nNT_AIg/link.springer.com/article/10.1007/s42761-022-00126-5" TargetMode="External" /><Relationship Id="rId3" Type="http://schemas.openxmlformats.org/officeDocument/2006/relationships/image" Target="../media/image7.png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0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hyperlink" Target="https://hyp.is/hvUM3m-KEe26bBOBEKqwUQ/link.springer.com/article/10.1007/s42761-022-00126-5" TargetMode="External" /><Relationship Id="rId3" Type="http://schemas.openxmlformats.org/officeDocument/2006/relationships/image" Target="../media/image8.png" /></Relationships>
</file>

<file path=ppt/slides/_rels/slide41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9.png" /></Relationships>
</file>

<file path=ppt/slides/_rels/slide4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png" /></Relationships>
</file>

<file path=ppt/slides/_rels/slide43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1.png" /></Relationships>
</file>

<file path=ppt/slides/_rels/slide4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6EB9F-821C-3043-9B29-83C5977F5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96341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Deviously Seeking Duping Delight in the Darkness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37200-5D83-FE46-9E69-B6B1D353C69A}"/>
              </a:ext>
            </a:extLst>
          </p:cNvPr>
          <p:cNvSpPr>
            <a:spLocks noGrp="1"/>
          </p:cNvSpPr>
          <p:nvPr>
            <p:ph idx="1" type="subTitle"/>
          </p:nvPr>
        </p:nvSpPr>
        <p:spPr>
          <a:xfrm>
            <a:off x="1524000" y="3611302"/>
            <a:ext cx="9144000" cy="1646498"/>
          </a:xfrm>
        </p:spPr>
        <p:txBody>
          <a:bodyPr/>
          <a:lstStyle/>
          <a:p>
            <a:pPr lvl="0" indent="0" marL="0">
              <a:buNone/>
            </a:pPr>
            <a:r>
              <a:rPr/>
              <a:t>Welcome to the LittleMonkeyLab</a:t>
            </a:r>
            <a:br/>
            <a:br/>
            <a:r>
              <a:rPr/>
              <a:t>Dr Gordon Wright aka DrDeception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More opportunities next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r>
              <a:rPr/>
              <a:t>Once you’ve started your Research Journey</a:t>
            </a:r>
            <a:br/>
            <a:r>
              <a:rPr/>
              <a:t>Summer Bursary Competition - a number of weeks of paid research experience</a:t>
            </a:r>
          </a:p>
          <a:p>
            <a:pPr lvl="0" indent="0" marL="0">
              <a:buNone/>
            </a:pPr>
            <a:r>
              <a:rPr/>
              <a:t>. . .</a:t>
            </a:r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Final Year Dissertation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br/>
            <a:r>
              <a:rPr/>
              <a:t>45 Credit Module - Independent Research Project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br/>
            <a:r>
              <a:rPr/>
              <a:t>1:1 with a member of staff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br/>
            <a:r>
              <a:rPr/>
              <a:t>Whatever topic you can agree on (excluding children/clinical/forensic samples)</a:t>
            </a:r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For the aspiring researcher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br/>
            <a:r>
              <a:rPr/>
              <a:t>In December of your final year you can apply for a 1+3 funded MSc &amp; PhD position</a:t>
            </a:r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Research opportunities available all the time. .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r>
              <a:rPr/>
              <a:t>You are able to ask to join a lab or work with a member of staff at any time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br/>
            <a:r>
              <a:rPr/>
              <a:t>Some labs have regular meetings and are open to volunteers, some are more informal or even work on a 1:1 basis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br/>
            <a:r>
              <a:rPr/>
              <a:t>If you like the research somebody is doing, go and knock on their door!</a:t>
            </a:r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Tips and Tricks</a:t>
            </a:r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Tip Number 1</a:t>
            </a:r>
          </a:p>
          <a:p>
            <a:pPr lvl="0" indent="0" marL="1270000">
              <a:buNone/>
            </a:pPr>
            <a:r>
              <a:rPr sz="2000"/>
              <a:t>Start poking around in Academic Journals.</a:t>
            </a:r>
          </a:p>
          <a:p>
            <a:pPr lvl="0" indent="0" marL="1270000">
              <a:buNone/>
            </a:pPr>
            <a:r>
              <a:rPr sz="2000"/>
              <a:t>My favourite way to do this is the app Browzine</a:t>
            </a:r>
          </a:p>
          <a:p>
            <a:pPr lvl="0" indent="0" marL="1270000">
              <a:buNone/>
            </a:pPr>
            <a:r>
              <a:rPr sz="2000"/>
              <a:t>on your computer AND your phone</a:t>
            </a:r>
          </a:p>
          <a:p>
            <a:pPr lvl="0" indent="0" marL="1270000">
              <a:buNone/>
            </a:pPr>
            <a:r>
              <a:rPr sz="2000">
                <a:hlinkClick r:id="rId2"/>
              </a:rPr>
              <a:t>Browzine via the Library</a:t>
            </a:r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Tip Number 2</a:t>
            </a:r>
          </a:p>
          <a:p>
            <a:pPr lvl="0" indent="0" marL="1270000">
              <a:buNone/>
            </a:pPr>
            <a:r>
              <a:rPr sz="2000"/>
              <a:t>Get to grips with the Library</a:t>
            </a:r>
          </a:p>
          <a:p>
            <a:pPr lvl="0" indent="0" marL="1270000">
              <a:buNone/>
            </a:pPr>
            <a:r>
              <a:rPr sz="2000">
                <a:hlinkClick r:id="rId2"/>
              </a:rPr>
              <a:t>https://libguides.gold.ac.uk/psychology</a:t>
            </a:r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Tip Number 3</a:t>
            </a:r>
          </a:p>
          <a:p>
            <a:pPr lvl="0" indent="0" marL="1270000">
              <a:buNone/>
            </a:pPr>
            <a:r>
              <a:rPr sz="2000"/>
              <a:t>Make Google Scholar your own</a:t>
            </a:r>
          </a:p>
          <a:p>
            <a:pPr lvl="0" indent="0" marL="1270000">
              <a:buNone/>
            </a:pPr>
          </a:p>
          <a:p>
            <a:pPr lvl="0" indent="0" marL="1270000">
              <a:buNone/>
            </a:pPr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Tip Number 4</a:t>
            </a:r>
          </a:p>
          <a:p>
            <a:pPr lvl="0" indent="0" marL="1270000">
              <a:buNone/>
            </a:pPr>
            <a:r>
              <a:rPr sz="2000"/>
              <a:t>Strategic Searching &amp; Literature Management</a:t>
            </a:r>
          </a:p>
          <a:p>
            <a:pPr lvl="0" indent="0" marL="1270000">
              <a:buNone/>
            </a:pPr>
            <a:r>
              <a:rPr sz="2000">
                <a:hlinkClick r:id="rId2"/>
              </a:rPr>
              <a:t>ResearchRabbit.ai</a:t>
            </a:r>
            <a:r>
              <a:rPr sz="2000"/>
              <a:t> and </a:t>
            </a:r>
            <a:r>
              <a:rPr sz="2000">
                <a:hlinkClick r:id="rId3"/>
              </a:rPr>
              <a:t>Zotero</a:t>
            </a:r>
          </a:p>
          <a:p>
            <a:pPr lvl="0" indent="0" marL="1270000">
              <a:buNone/>
            </a:pPr>
            <a:r>
              <a:rPr sz="2000"/>
              <a:t>Always keep your eyes open for</a:t>
            </a:r>
          </a:p>
          <a:p>
            <a:pPr lvl="0" indent="0" marL="1270000">
              <a:buNone/>
            </a:pPr>
            <a:r>
              <a:rPr sz="2000">
                <a:hlinkClick r:id="rId4"/>
              </a:rPr>
              <a:t>Annual Reviews of Psychology</a:t>
            </a:r>
          </a:p>
          <a:p>
            <a:pPr lvl="0" indent="0" marL="1270000">
              <a:buNone/>
            </a:pPr>
            <a:r>
              <a:rPr sz="2000"/>
              <a:t>Systematic Reviews and Meta-Analyses (Google Advanced Search!)</a:t>
            </a:r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Let’s get going!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Overview</a:t>
            </a:r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link to our study for today is available on the VLE. It’s called the ‘Lie of the Land’ study</a:t>
            </a:r>
          </a:p>
        </p:txBody>
      </p:sp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2.5 Credits available today/this week</a:t>
            </a:r>
          </a:p>
        </p:txBody>
      </p:sp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The study 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>
                <a:hlinkClick r:id="rId2"/>
              </a:rPr>
              <a:t>https://goldpsych.eu.qualtrics.com/jfe/form/SV_ebMllxwNTfXHXRX</a:t>
            </a:r>
          </a:p>
        </p:txBody>
      </p:sp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BREAK</a:t>
            </a:r>
          </a:p>
        </p:txBody>
      </p:sp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LittleMonkeyLab</a:t>
            </a:r>
          </a:p>
        </p:txBody>
      </p:sp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1816100"/>
          <a:ext cx="10515600" cy="4343400"/>
        </p:xfrm>
        <a:graphic>
          <a:graphicData uri="http://schemas.openxmlformats.org/drawingml/2006/table">
            <a:tbl>
              <a:tblPr firstRow="0" bandRow="1">
                <a:tableStyleId>{5C22544A-7EE6-4342-B048-85BDC9FD1C3A}</a:tableStyleId>
              </a:tblPr>
              <a:tblGrid>
                <a:gridCol w="10515600"/>
              </a:tblGrid>
              <a:tr h="0"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## Some easy research!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>
                          <a:latin typeface="Courier"/>
                        </a:rPr>
                        <a:t>{=html} &lt;iframe width="1280" height="720" src="https://learningonscreen.ac.uk/ondemand/embed/prog/11ED256E?bcast=127465838" title="Horizon: The Honesty Experiment" frameborder="0" allow="accelerometer; autoplay; clipboard-write; encrypted-media; gyroscope; picture-in-picture" allowfullscreen&gt;&lt;/iframe&gt;</a:t>
                      </a:r>
                      <a:r>
                        <a:rPr/>
                        <a:t> ## </a:t>
                      </a:r>
                      <a:r>
                        <a:rPr>
                          <a:hlinkClick r:id="rId2"/>
                        </a:rPr>
                        <a:t>BBC Horizon: The Honesty Experiment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</a:p>
                  </a:txBody>
                </a:tc>
              </a:tr>
            </a:tbl>
          </a:graphicData>
        </a:graphic>
      </p:graphicFrame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paste-6B93028F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32000" y="1816100"/>
            <a:ext cx="81153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So why do people lie? Levine et al. (2010)</a:t>
            </a:r>
          </a:p>
        </p:txBody>
      </p:sp>
      <p:pic>
        <p:nvPicPr>
          <p:cNvPr descr="images/paste-D0937F9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09900" y="1816100"/>
            <a:ext cx="61722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It ain’t that bad really!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Deception frequency is significantly correlated to neocortical volume across species R. W. Byrne &amp; Corp (2004).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r>
              <a:rPr/>
              <a:t>Evolution selects for more and more effective strategies of achieving social success (including deception, manipulation, alliance formation, exploitation of the expertise of others, etc.)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r>
              <a:rPr/>
              <a:t>And for the ability to learn and use such strategies.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r>
              <a:rPr/>
              <a:t>Social success translates into reproductive success!</a:t>
            </a:r>
          </a:p>
        </p:txBody>
      </p:sp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Monkey Business see Shultz &amp; Dunbar (2022)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br/>
            <a:r>
              <a:rPr/>
              <a:t>Observations of non-human behaviour of the type led scientists to suggest a positive relationship between brain size and social group size.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br/>
            <a:r>
              <a:rPr/>
              <a:t>A bigger brain seems to be found in more complex social environments. But bigger brains are costly.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br/>
            <a:r>
              <a:rPr/>
              <a:t>There has to be a benefit to carrying around this big brain.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1270000">
              <a:buNone/>
            </a:pPr>
          </a:p>
          <a:p>
            <a:pPr lvl="0" indent="0" marL="1270000">
              <a:buNone/>
            </a:pPr>
            <a:r>
              <a:rPr sz="2000"/>
              <a:t>As Module Coordinator of Y2 Research Methods - give some forward-looking guidance!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1270000">
              <a:buNone/>
            </a:pPr>
          </a:p>
          <a:p>
            <a:pPr lvl="0" indent="0" marL="1270000">
              <a:buNone/>
            </a:pPr>
            <a:r>
              <a:rPr sz="2000"/>
              <a:t>Do the ‘Lie of the Land’ survey - tap your deception expertise!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1270000">
              <a:buNone/>
            </a:pPr>
            <a:r>
              <a:rPr sz="2000"/>
              <a:t>BREAK - 10-15 mins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1270000">
              <a:buNone/>
            </a:pPr>
          </a:p>
          <a:p>
            <a:pPr lvl="0" indent="0" marL="1270000">
              <a:buNone/>
            </a:pPr>
            <a:r>
              <a:rPr sz="2000"/>
              <a:t>A brief overview of my research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1270000">
              <a:buNone/>
            </a:pPr>
          </a:p>
          <a:p>
            <a:pPr lvl="0" indent="0" marL="1270000">
              <a:buNone/>
            </a:pPr>
            <a:r>
              <a:rPr sz="2000"/>
              <a:t>Today’s Target Paper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1270000">
              <a:buNone/>
            </a:pPr>
          </a:p>
          <a:p>
            <a:pPr lvl="0" indent="0" marL="1270000">
              <a:buNone/>
            </a:pPr>
            <a:r>
              <a:rPr sz="2000"/>
              <a:t>Questions </a:t>
            </a:r>
            <a:r>
              <a:rPr sz="2000" i="1"/>
              <a:t>(of which I hear you usually have many!)</a:t>
            </a:r>
          </a:p>
        </p:txBody>
      </p:sp>
    </p:spTree>
  </p:cSld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The dynamic social environment see Whiten (2018)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. . .</a:t>
            </a:r>
            <a:br/>
            <a:r>
              <a:rPr/>
              <a:t>The social world is very complex and the characters in this social world are difficult to predict.</a:t>
            </a:r>
          </a:p>
          <a:p>
            <a:pPr lvl="0" indent="0" marL="0">
              <a:buNone/>
            </a:pPr>
            <a:r>
              <a:rPr/>
              <a:t>. . .</a:t>
            </a:r>
            <a:br/>
            <a:r>
              <a:rPr/>
              <a:t>We usually operate within a status hierarchy which predetermines our opportunities. Think of our cheeky little monkey. What did he want?</a:t>
            </a:r>
          </a:p>
          <a:p>
            <a:pPr lvl="0"/>
            <a:r>
              <a:rPr/>
              <a:t>Access to food</a:t>
            </a:r>
          </a:p>
          <a:p>
            <a:pPr lvl="0"/>
            <a:r>
              <a:rPr/>
              <a:t>Access to shelter</a:t>
            </a:r>
          </a:p>
          <a:p>
            <a:pPr lvl="0"/>
            <a:r>
              <a:rPr/>
              <a:t>Access to mates</a:t>
            </a:r>
          </a:p>
          <a:p>
            <a:pPr lvl="0"/>
            <a:r>
              <a:rPr/>
              <a:t>Safety and Security of self and offspring</a:t>
            </a:r>
          </a:p>
          <a:p>
            <a:pPr lvl="0" indent="0" marL="0">
              <a:buNone/>
            </a:pPr>
            <a:r>
              <a:rPr/>
              <a:t>Navigating the hierarchy successfully requires cooperation and competition.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The Machiavellian Intelligence Hypothesis (R. Byrne (2018))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Machiavellian Intelligence Hypothesis posits that social demands have driven the evolution of the cognitive facilities humans employ to navigate their social domain.</a:t>
            </a:r>
          </a:p>
          <a:p>
            <a:pPr lvl="0" indent="0" marL="0">
              <a:buNone/>
            </a:pPr>
            <a:r>
              <a:rPr/>
              <a:t>‘Machiavellian’ strategies, such as deception, interpersonal manipulation, cooperation, and alliance formation allow individuals to achieve higher social and reproductive success.</a:t>
            </a:r>
          </a:p>
          <a:p>
            <a:pPr lvl="0" indent="0" marL="0">
              <a:buNone/>
            </a:pPr>
            <a:r>
              <a:rPr/>
              <a:t>. . .</a:t>
            </a:r>
            <a:br/>
          </a:p>
          <a:p>
            <a:pPr lvl="0" indent="0" marL="0">
              <a:buNone/>
            </a:pPr>
            <a:r>
              <a:rPr/>
              <a:t>Maybe it would help to be a bit more “Machiavellian”?</a:t>
            </a:r>
          </a:p>
        </p:txBody>
      </p:sp>
    </p:spTree>
  </p:cSld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FDBC1-527D-3041-984A-EF5E7E9B7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But how can we possibly measure ‘Lie Frequency’?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7BF1-44B1-744C-AB68-4BB0A6A5977E}"/>
              </a:ext>
            </a:extLst>
          </p:cNvPr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Self- or other-report</a:t>
            </a:r>
          </a:p>
          <a:p>
            <a:pPr lvl="0" indent="0" marL="0">
              <a:buNone/>
            </a:pPr>
            <a:r>
              <a:rPr/>
              <a:t>Diary study (or similar)</a:t>
            </a:r>
          </a:p>
          <a:p>
            <a:pPr lvl="0" indent="0" marL="0">
              <a:buNone/>
            </a:pPr>
            <a:r>
              <a:rPr/>
              <a:t>Some kind of app?</a:t>
            </a:r>
          </a:p>
          <a:p>
            <a:pPr lvl="0" indent="0" marL="0">
              <a:buNone/>
            </a:pPr>
            <a:r>
              <a:rPr/>
              <a:t>Motion capture suits and TV cameras?</a:t>
            </a:r>
          </a:p>
          <a:p>
            <a:pPr lvl="0" indent="0" marL="0">
              <a:buNone/>
            </a:pPr>
            <a:r>
              <a:rPr/>
              <a:t>Experimental, lab-based research</a:t>
            </a:r>
          </a:p>
        </p:txBody>
      </p:sp>
      <p:pic>
        <p:nvPicPr>
          <p:cNvPr descr="images/paste-5E12FEC5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315200" y="1816100"/>
            <a:ext cx="28956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Machiavellianism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r>
              <a:rPr/>
              <a:t>Sensitive to social context, and will switch quickly between cooperation and competition depending on utility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br/>
            <a:r>
              <a:rPr/>
              <a:t>Endorse emotional manipulation and use emotional skills to ingratiate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br/>
            <a:r>
              <a:rPr/>
              <a:t>Comprises a cynical view of human nature and interpersonal manipulation tactics (perception of the world and behaviour)</a:t>
            </a:r>
          </a:p>
        </p:txBody>
      </p:sp>
    </p:spTree>
  </p:cSld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Narcissism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r>
              <a:rPr/>
              <a:t>Vain, ‘grandiose sense of self’, with high levels of entitlement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br/>
            <a:r>
              <a:rPr/>
              <a:t>The Narcissist is unique and special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br/>
            <a:r>
              <a:rPr/>
              <a:t>Narcissists, as a result of being surrounded by ‘mere mortals’ may show reduced empathy for others and disregard their goals or status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br/>
            <a:r>
              <a:rPr/>
              <a:t>Narcissists maintain their grandiose sense of self by seeking out praise, adoration, adulation and avoiding realistic feedback</a:t>
            </a:r>
          </a:p>
          <a:p>
            <a:pPr lvl="0" indent="0" marL="0">
              <a:buNone/>
            </a:pPr>
            <a:r>
              <a:rPr/>
              <a:t>Grandiose/Vulnerable distinction is starting to get hold.</a:t>
            </a:r>
          </a:p>
        </p:txBody>
      </p:sp>
    </p:spTree>
  </p:cSld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Psychopathy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r>
              <a:rPr/>
              <a:t>Manifest disregard for other people - Low empathy, disruptive behaviours verging on bullying or sadism, deception thought to be a central feature.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br/>
            <a:r>
              <a:rPr/>
              <a:t>Superficial charm and glibness. Erratic lifestyle factors and high impulsivity. Extreme reward appetite and low fear of loss or punishment. Often related to criminal activity.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br/>
            <a:r>
              <a:rPr/>
              <a:t>Boldness, Meanness, Disinhibition is the 3 Factor structure suggested by the Triarchic Model (Patrick 2010, onwards)</a:t>
            </a:r>
          </a:p>
        </p:txBody>
      </p:sp>
    </p:spTree>
  </p:cSld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Bonus prize - Sadism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r>
              <a:rPr/>
              <a:t>As part of the Dark Tetrad, sadism is investigated in its subclinical manifestation—</a:t>
            </a:r>
            <a:r>
              <a:rPr b="1" i="1"/>
              <a:t>everyday sadism</a:t>
            </a:r>
            <a:r>
              <a:rPr/>
              <a:t>.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br/>
            <a:r>
              <a:rPr/>
              <a:t>When people enjoy watching violent movies or even playing violent games as a social escape to manifest their sadistic traits it is referred to as </a:t>
            </a:r>
            <a:r>
              <a:rPr b="1" i="1"/>
              <a:t>vicarious sadism</a:t>
            </a:r>
            <a:r>
              <a:rPr/>
              <a:t>.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br/>
            <a:r>
              <a:rPr/>
              <a:t>There is sometimes an alternative aspect called </a:t>
            </a:r>
            <a:r>
              <a:rPr b="1" i="1"/>
              <a:t>direct sadism</a:t>
            </a:r>
            <a:r>
              <a:rPr/>
              <a:t>, but it is actually far too rare to be useful in most studies.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br/>
            <a:r>
              <a:rPr/>
              <a:t>In turn, higher scores in everyday sadism are associated with injuring others verbally, physically, and/or psychologically, inspired by a hedonic value of being cruel.</a:t>
            </a:r>
          </a:p>
        </p:txBody>
      </p:sp>
    </p:spTree>
  </p:cSld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For a comprehensive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Turi et al. (2022)</a:t>
            </a:r>
          </a:p>
          <a:p>
            <a:pPr lvl="0" indent="0" marL="0">
              <a:buNone/>
            </a:pPr>
            <a:r>
              <a:rPr/>
              <a:t>Bonfá-Araujo et al. (2022)</a:t>
            </a:r>
          </a:p>
          <a:p>
            <a:pPr lvl="0" indent="0" marL="0">
              <a:buNone/>
            </a:pPr>
            <a:r>
              <a:rPr/>
              <a:t>Levine (2022)</a:t>
            </a:r>
          </a:p>
          <a:p>
            <a:pPr lvl="0" indent="0" marL="0">
              <a:buNone/>
            </a:pPr>
            <a:r>
              <a:rPr/>
              <a:t>Denault et al. (2022)</a:t>
            </a:r>
          </a:p>
        </p:txBody>
      </p:sp>
    </p:spTree>
  </p:cSld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paste-119912CF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73300" y="1816100"/>
            <a:ext cx="76581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6003-B489-CA46-A95C-C1AECC0C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The Target Paper Gunderson et al. (2022)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>
                <a:hlinkClick r:id="rId2"/>
              </a:rPr>
              <a:t>https://hyp.is/L4vR9m9QEe2hne9nNT_AIg/link.springer.com/article/10.1007/s42761-022-00126-5</a:t>
            </a:r>
          </a:p>
        </p:txBody>
      </p:sp>
      <p:pic>
        <p:nvPicPr>
          <p:cNvPr descr="images/paste-12B4ABA9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245100" y="977900"/>
            <a:ext cx="6045200" cy="4864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 i="1"/>
              <a:t>From one Researcher to another… I mean YOU!</a:t>
            </a:r>
          </a:p>
        </p:txBody>
      </p:sp>
    </p:spTree>
  </p:cSld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6003-B489-CA46-A95C-C1AECC0C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Hypothes.is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hint: Sign up for a Hypothesis account (FREE)</a:t>
            </a:r>
          </a:p>
          <a:p>
            <a:pPr lvl="0" indent="0" marL="0">
              <a:buNone/>
            </a:pPr>
            <a:r>
              <a:rPr/>
              <a:t>Log in.</a:t>
            </a:r>
          </a:p>
          <a:p>
            <a:pPr lvl="0" indent="0" marL="0">
              <a:buNone/>
            </a:pPr>
            <a:r>
              <a:rPr/>
              <a:t>Then access the paper here: </a:t>
            </a:r>
            <a:r>
              <a:rPr>
                <a:hlinkClick r:id="rId2"/>
              </a:rPr>
              <a:t>https://hyp.is/hvUM3m-KEe26bBOBEKqwUQ/link.springer.com/article/10.1007/s42761-022-00126-5</a:t>
            </a:r>
          </a:p>
        </p:txBody>
      </p:sp>
      <p:pic>
        <p:nvPicPr>
          <p:cNvPr descr="images/Hypothesis@2x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81600" y="1397000"/>
            <a:ext cx="6172200" cy="3530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5181600" y="5334000"/>
            <a:ext cx="61722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Hypothes.is</a:t>
            </a:r>
          </a:p>
        </p:txBody>
      </p:sp>
    </p:spTree>
  </p:cSld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6003-B489-CA46-A95C-C1AECC0C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So let’s briefly think about the study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They ‘operationalised’ deception in the following way:</a:t>
            </a:r>
          </a:p>
        </p:txBody>
      </p:sp>
      <p:pic>
        <p:nvPicPr>
          <p:cNvPr descr="images/Gunderson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81600" y="1346200"/>
            <a:ext cx="6172200" cy="4127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They measured ‘duping delight’…</a:t>
            </a:r>
          </a:p>
        </p:txBody>
      </p:sp>
      <p:pic>
        <p:nvPicPr>
          <p:cNvPr descr="images/PANAS@2x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2971800"/>
            <a:ext cx="10515600" cy="2032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6003-B489-CA46-A95C-C1AECC0C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Does that satisfy you?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Is that a good way to measure an emotional reaction?</a:t>
            </a:r>
          </a:p>
        </p:txBody>
      </p:sp>
      <p:pic>
        <p:nvPicPr>
          <p:cNvPr descr="images/Polygraph@2x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38900" y="977900"/>
            <a:ext cx="3657600" cy="4864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Bonfá-Araujo, B., Lima-Costa, A. R., Hauck-Filho, N., &amp; Jonason, P. K. (2022). Considering sadism in the shadow of the dark triad traits: A meta-analytic review of the dark tetrad. </a:t>
            </a:r>
            <a:r>
              <a:rPr i="1"/>
              <a:t>Personality and Individual Differences</a:t>
            </a:r>
            <a:r>
              <a:rPr/>
              <a:t>, </a:t>
            </a:r>
            <a:r>
              <a:rPr i="1"/>
              <a:t>197</a:t>
            </a:r>
            <a:r>
              <a:rPr/>
              <a:t>, 111767.</a:t>
            </a:r>
          </a:p>
          <a:p>
            <a:pPr lvl="0" indent="0" marL="0">
              <a:buNone/>
            </a:pPr>
            <a:r>
              <a:rPr/>
              <a:t>Byrne, R. (2018). Machiavellian intelligence retrospective. </a:t>
            </a:r>
            <a:r>
              <a:rPr i="1"/>
              <a:t>Journal of Comparative Psychology</a:t>
            </a:r>
            <a:r>
              <a:rPr/>
              <a:t>.</a:t>
            </a:r>
          </a:p>
          <a:p>
            <a:pPr lvl="0" indent="0" marL="0">
              <a:buNone/>
            </a:pPr>
            <a:r>
              <a:rPr/>
              <a:t>Byrne, R. W., &amp; Corp, N. (2004). Neocortex size predicts deception rate in primates. </a:t>
            </a:r>
            <a:r>
              <a:rPr i="1"/>
              <a:t>Proceedings of the Royal Society of London. Series B: Biological Sciences Proc. R. Soc. Lond. B</a:t>
            </a:r>
            <a:r>
              <a:rPr/>
              <a:t>, </a:t>
            </a:r>
            <a:r>
              <a:rPr i="1"/>
              <a:t>271</a:t>
            </a:r>
            <a:r>
              <a:rPr/>
              <a:t>(1549), 1693–1699.</a:t>
            </a:r>
          </a:p>
          <a:p>
            <a:pPr lvl="0" indent="0" marL="0">
              <a:buNone/>
            </a:pPr>
            <a:r>
              <a:rPr/>
              <a:t>Denault, V., Talwar, V., Plusquellec, P., &amp; Larivière, V. (2022). On deception and lying: An overview of over 100 years of social science research. </a:t>
            </a:r>
            <a:r>
              <a:rPr i="1"/>
              <a:t>Applied Cognitive Psychology</a:t>
            </a:r>
            <a:r>
              <a:rPr/>
              <a:t>, </a:t>
            </a:r>
            <a:r>
              <a:rPr i="1"/>
              <a:t>36</a:t>
            </a:r>
            <a:r>
              <a:rPr/>
              <a:t>(4), 805–819.</a:t>
            </a:r>
          </a:p>
          <a:p>
            <a:pPr lvl="0" indent="0" marL="0">
              <a:buNone/>
            </a:pPr>
            <a:r>
              <a:rPr/>
              <a:t>Gunderson, C. A., Vo, T. V. A., Harriot, B., Kam, C., &amp; Ten Brinke, L. (2022). In search of duping delight. </a:t>
            </a:r>
            <a:r>
              <a:rPr i="1"/>
              <a:t>Affective Science</a:t>
            </a:r>
            <a:r>
              <a:rPr/>
              <a:t>, </a:t>
            </a:r>
            <a:r>
              <a:rPr i="1"/>
              <a:t>3</a:t>
            </a:r>
            <a:r>
              <a:rPr/>
              <a:t>(3), 519–527.</a:t>
            </a:r>
          </a:p>
          <a:p>
            <a:pPr lvl="0" indent="0" marL="0">
              <a:buNone/>
            </a:pPr>
            <a:r>
              <a:rPr/>
              <a:t>Levine, T. R. (2022). Truth-default theory and the psychology of lying and deception detection. </a:t>
            </a:r>
            <a:r>
              <a:rPr i="1"/>
              <a:t>Current Opinion in Psychology</a:t>
            </a:r>
            <a:r>
              <a:rPr/>
              <a:t>, </a:t>
            </a:r>
            <a:r>
              <a:rPr i="1"/>
              <a:t>47</a:t>
            </a:r>
            <a:r>
              <a:rPr/>
              <a:t>, 101380.</a:t>
            </a:r>
          </a:p>
          <a:p>
            <a:pPr lvl="0" indent="0" marL="0">
              <a:buNone/>
            </a:pPr>
            <a:r>
              <a:rPr/>
              <a:t>Levine, T. R., Kim, R. K., &amp; Hamel, L. M. (2010). People lie for a reason: Three experiments documenting the principle of veracity. </a:t>
            </a:r>
            <a:r>
              <a:rPr i="1"/>
              <a:t>Communication Research Reports</a:t>
            </a:r>
            <a:r>
              <a:rPr/>
              <a:t>, </a:t>
            </a:r>
            <a:r>
              <a:rPr i="1"/>
              <a:t>27</a:t>
            </a:r>
            <a:r>
              <a:rPr/>
              <a:t>(4), 271–285.</a:t>
            </a:r>
          </a:p>
          <a:p>
            <a:pPr lvl="0" indent="0" marL="0">
              <a:buNone/>
            </a:pPr>
            <a:r>
              <a:rPr/>
              <a:t>Shultz, S., &amp; Dunbar, R. I. (2022). Socioecological complexity in primate groups and its cognitive correlates. </a:t>
            </a:r>
            <a:r>
              <a:rPr i="1"/>
              <a:t>Philosophical Transactions of the Royal Society B</a:t>
            </a:r>
            <a:r>
              <a:rPr/>
              <a:t>, </a:t>
            </a:r>
            <a:r>
              <a:rPr i="1"/>
              <a:t>377</a:t>
            </a:r>
            <a:r>
              <a:rPr/>
              <a:t>(1860), 20210296.</a:t>
            </a:r>
          </a:p>
          <a:p>
            <a:pPr lvl="0" indent="0" marL="0">
              <a:buNone/>
            </a:pPr>
            <a:r>
              <a:rPr/>
              <a:t>Turi, A., Rebeleș, M.-R., &amp; Visu-Petra, L. (2022). The tangled webs they weave: A scoping review of deception detection and production in relation to dark triad traits. </a:t>
            </a:r>
            <a:r>
              <a:rPr i="1"/>
              <a:t>Acta Psychol (Amst)</a:t>
            </a:r>
            <a:r>
              <a:rPr/>
              <a:t>, </a:t>
            </a:r>
            <a:r>
              <a:rPr i="1"/>
              <a:t>226</a:t>
            </a:r>
            <a:r>
              <a:rPr/>
              <a:t>, 103574.</a:t>
            </a:r>
          </a:p>
          <a:p>
            <a:pPr lvl="0" indent="0" marL="0">
              <a:buNone/>
            </a:pPr>
            <a:r>
              <a:rPr/>
              <a:t>Whiten, A. (2018). Social, machiavellian and cultural cognition: A golden age of discovery in comparative and evolutionary psychology. </a:t>
            </a:r>
            <a:r>
              <a:rPr i="1"/>
              <a:t>Journal of Comparative Psychology</a:t>
            </a:r>
            <a:r>
              <a:rPr/>
              <a:t>.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A brief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Dr. Gordon Wright</a:t>
            </a:r>
          </a:p>
          <a:p>
            <a:pPr lvl="0" indent="0" marL="0">
              <a:buNone/>
            </a:pPr>
            <a:r>
              <a:rPr/>
              <a:t>Lecturer in Psychology</a:t>
            </a:r>
          </a:p>
          <a:p>
            <a:pPr lvl="0" indent="0" marL="0">
              <a:buNone/>
            </a:pPr>
            <a:r>
              <a:rPr/>
              <a:t>Module Coordinator - Y2 Research Methods</a:t>
            </a:r>
          </a:p>
          <a:p>
            <a:pPr lvl="0" indent="0" marL="0">
              <a:buNone/>
            </a:pPr>
            <a:r>
              <a:rPr/>
              <a:t>g.wright@gold.ac.uk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But who are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br/>
            <a:r>
              <a:rPr/>
              <a:t>What do I need to know?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br/>
            <a:r>
              <a:rPr/>
              <a:t>Why did you choose to study at Goldsmiths?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br/>
            <a:r>
              <a:rPr/>
              <a:t>Why Psychology?</a:t>
            </a:r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Why does that matter this year?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br/>
            <a:r>
              <a:rPr/>
              <a:t>This module is designed to try to give you a glimpse of real psychological research - and introduce some of the real challenges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br/>
            <a:r>
              <a:rPr b="1" i="1" u="sng"/>
              <a:t>PS51010C - Extended Essay</a:t>
            </a:r>
          </a:p>
          <a:p>
            <a:pPr lvl="0"/>
            <a:r>
              <a:rPr/>
              <a:t>3000 words MAX</a:t>
            </a:r>
          </a:p>
          <a:p>
            <a:pPr lvl="0"/>
            <a:r>
              <a:rPr/>
              <a:t>4 x Target Articles (Empirical from the last 3 years)</a:t>
            </a:r>
          </a:p>
          <a:p>
            <a:pPr lvl="0"/>
            <a:r>
              <a:rPr/>
              <a:t>You choose your own topic!</a:t>
            </a:r>
          </a:p>
          <a:p>
            <a:pPr lvl="0"/>
            <a:r>
              <a:rPr/>
              <a:t>Make sure to really delve into the </a:t>
            </a:r>
            <a:r>
              <a:rPr b="1"/>
              <a:t>Methods</a:t>
            </a:r>
            <a:r>
              <a:rPr/>
              <a:t> employed! Really scrutinise the tasks!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Next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br/>
            <a:r>
              <a:rPr/>
              <a:t>PS52007D Research Methods in Psychology (30 credits - 20 weeks)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br/>
            <a:r>
              <a:rPr/>
              <a:t>Mini-Dissertation - Groups of 3/4 from within your Personal Tutor Group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br/>
            <a:r>
              <a:rPr/>
              <a:t>A unique 2x2 design each - but a shared design/development/data-collection</a:t>
            </a:r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An example</a:t>
            </a:r>
          </a:p>
        </p:txBody>
      </p:sp>
    </p:spTree>
  </p:cSld>
</p:sld>
</file>

<file path=ppt/theme/theme1.xml><?xml version="1.0" encoding="utf-8"?>
<a:theme xmlns:a="http://schemas.openxmlformats.org/drawingml/2006/main" name="gordonpp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mic Latte" id="{689C1CBC-A372-ED4C-A38C-441AC706A1A4}" vid="{44785AA0-04C0-4846-AC8A-8123607AC8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64</Words>
  <Application>Microsoft Macintosh PowerPoint</Application>
  <PresentationFormat>Widescreen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Atkinson Hyperlegible</vt:lpstr>
      <vt:lpstr>Calibri</vt:lpstr>
      <vt:lpstr>gordonppt</vt:lpstr>
      <vt:lpstr>Slides 1</vt:lpstr>
      <vt:lpstr>Test 1</vt:lpstr>
      <vt:lpstr>Test 2 Sub heading</vt:lpstr>
      <vt:lpstr>New slide</vt:lpstr>
      <vt:lpstr>Incremental Lists</vt:lpstr>
      <vt:lpstr>Speaker Notes</vt:lpstr>
      <vt:lpstr>Columns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Deviously Seeking Duping Delight in the Darkness</dc:title>
  <dc:creator>Dr Gordon Wright aka DrDeception</dc:creator>
  <cp:keywords/>
  <dcterms:created xsi:type="dcterms:W3CDTF">2023-10-29T17:38:42Z</dcterms:created>
  <dcterms:modified xsi:type="dcterms:W3CDTF">2023-10-29T17:38:42Z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">
    <vt:lpwstr/>
  </property>
  <property fmtid="{D5CDD505-2E9C-101B-9397-08002B2CF9AE}" pid="3" name="biblio-config">
    <vt:lpwstr>True</vt:lpwstr>
  </property>
  <property fmtid="{D5CDD505-2E9C-101B-9397-08002B2CF9AE}" pid="4" name="bibliography">
    <vt:lpwstr>references.bib</vt:lpwstr>
  </property>
  <property fmtid="{D5CDD505-2E9C-101B-9397-08002B2CF9AE}" pid="5" name="by-author">
    <vt:lpwstr/>
  </property>
  <property fmtid="{D5CDD505-2E9C-101B-9397-08002B2CF9AE}" pid="6" name="csl">
    <vt:lpwstr>../apa7.csl</vt:lpwstr>
  </property>
  <property fmtid="{D5CDD505-2E9C-101B-9397-08002B2CF9AE}" pid="7" name="date-format">
    <vt:lpwstr>DD MMMM, YYYY</vt:lpwstr>
  </property>
  <property fmtid="{D5CDD505-2E9C-101B-9397-08002B2CF9AE}" pid="8" name="editor">
    <vt:lpwstr>visual</vt:lpwstr>
  </property>
  <property fmtid="{D5CDD505-2E9C-101B-9397-08002B2CF9AE}" pid="9" name="footer">
    <vt:lpwstr>Practical Issues Week 5 VLE</vt:lpwstr>
  </property>
  <property fmtid="{D5CDD505-2E9C-101B-9397-08002B2CF9AE}" pid="10" name="header-includes">
    <vt:lpwstr/>
  </property>
  <property fmtid="{D5CDD505-2E9C-101B-9397-08002B2CF9AE}" pid="11" name="include-after">
    <vt:lpwstr/>
  </property>
  <property fmtid="{D5CDD505-2E9C-101B-9397-08002B2CF9AE}" pid="12" name="include-before">
    <vt:lpwstr/>
  </property>
  <property fmtid="{D5CDD505-2E9C-101B-9397-08002B2CF9AE}" pid="13" name="labels">
    <vt:lpwstr/>
  </property>
  <property fmtid="{D5CDD505-2E9C-101B-9397-08002B2CF9AE}" pid="14" name="logo">
    <vt:lpwstr>images/LMLLOGO.png</vt:lpwstr>
  </property>
  <property fmtid="{D5CDD505-2E9C-101B-9397-08002B2CF9AE}" pid="15" name="menu">
    <vt:lpwstr>True</vt:lpwstr>
  </property>
  <property fmtid="{D5CDD505-2E9C-101B-9397-08002B2CF9AE}" pid="16" name="modulecode">
    <vt:lpwstr>PS52007D</vt:lpwstr>
  </property>
  <property fmtid="{D5CDD505-2E9C-101B-9397-08002B2CF9AE}" pid="17" name="navigation-mode">
    <vt:lpwstr>linear</vt:lpwstr>
  </property>
  <property fmtid="{D5CDD505-2E9C-101B-9397-08002B2CF9AE}" pid="18" name="subtitle">
    <vt:lpwstr>Welcome to the LittleMonkeyLab</vt:lpwstr>
  </property>
  <property fmtid="{D5CDD505-2E9C-101B-9397-08002B2CF9AE}" pid="19" name="toc-title">
    <vt:lpwstr>Table of contents</vt:lpwstr>
  </property>
</Properties>
</file>