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A72"/>
    <a:srgbClr val="325B74"/>
    <a:srgbClr val="DC322F"/>
    <a:srgbClr val="1A1A1A"/>
    <a:srgbClr val="E03135"/>
    <a:srgbClr val="C16069"/>
    <a:srgbClr val="FF3418"/>
    <a:srgbClr val="3A4152"/>
    <a:srgbClr val="4B556B"/>
    <a:srgbClr val="989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21818"/>
    <p:restoredTop autoAdjust="0" sz="94694"/>
  </p:normalViewPr>
  <p:slideViewPr>
    <p:cSldViewPr snapToGrid="0" snapToObjects="1">
      <p:cViewPr varScale="1">
        <p:scale>
          <a:sx d="100" n="125"/>
          <a:sy d="100" n="125"/>
        </p:scale>
        <p:origin x="184" y="264"/>
      </p:cViewPr>
      <p:guideLst>
        <p:guide orient="horz" pos="2160"/>
        <p:guide pos="384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6" Type="http://schemas.openxmlformats.org/officeDocument/2006/relationships/tableStyles" Target="tableStyles.xml" /><Relationship Id="rId35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34" Type="http://schemas.openxmlformats.org/officeDocument/2006/relationships/viewProps" Target="viewProps.xml" /><Relationship Id="rId3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1302"/>
            <a:ext cx="9144000" cy="164649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5A21-E3F8-414E-8783-9B787CEE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B1-3C39-5B4F-85DD-4E44D8B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B6FBD17D-F718-95C1-DDB9-BB5B65FE2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3450" y="15160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FF1A-8372-FB40-B0E0-0EE88C8B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1868-78C4-704F-87A4-9909281CB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4A86-EE40-7F47-8F4A-D5FD082D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DD5-D90C-D148-9A75-6E5EF76E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49B3-720E-654D-9610-263AC0D9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E4B96-467B-A24D-9EC1-DD46EE699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0EC97-EC51-3242-A427-B6C401F9B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4FCF-A603-6944-ACE1-F3530AAB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700E-B16B-6340-9BEE-2E563F92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BADE9-5F17-2E4E-A23B-A3EF5CC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3C5A7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33C7-4F7C-4247-8FF5-1E63E18E1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3C5A7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F4EFD39C-D04F-D648-B6B2-07092A492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4250" y="158272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559EF-BAB7-0E42-9E60-A03A3B0D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B6D2-A026-D74A-8C2A-7AD33F22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D05D-520A-D942-8D98-B02EF8C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16D53-A7E8-384A-A924-CB556123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3A5F-D224-144E-B1C6-E4C0A0C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85A41-9B71-494D-8739-5A09F705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A8EB6A88-2E41-552F-6E71-A9DFA92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3128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DBC1-527D-3041-984A-EF5E7E9B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7BF1-44B1-744C-AB68-4BB0A6A59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74A49-6A1E-2F48-B419-02B0A17B9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9989-2AC6-0F4E-ADFD-C6E06D0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625DC-FC15-A34E-972A-D70B8A82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tkinson Hyperlegible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A2A21-61F6-4A4F-8B34-7B5540E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1DF4-AED1-614B-BE12-21438630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CAE-E5F3-8C40-9708-53662383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7552-3DC5-3546-AB54-31C74D633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EE9D-F5D6-F54D-8468-AEFB4E718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198EC-0E7C-514D-9D5C-E0079B57D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E07E0-5A9C-4B41-95FF-3BAA5F6B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B537-974F-D34D-9750-CC69627A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6F390-2D22-5048-A0FC-3FAD9329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D455-6580-E548-84D2-30E8C319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37170-F497-734A-8863-A2B1D6D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3678E-8EC0-9D40-85FD-A78B7303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0869-C0FC-2E44-824A-787E6D8B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primate, monitor, indoor&#10;&#10;Description automatically generated">
            <a:extLst>
              <a:ext uri="{FF2B5EF4-FFF2-40B4-BE49-F238E27FC236}">
                <a16:creationId xmlns:a16="http://schemas.microsoft.com/office/drawing/2014/main" id="{0D355E77-5B2E-A2EF-706B-9C4916EA9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4730" y="161769"/>
            <a:ext cx="1063580" cy="122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FB1ED-2AE6-5449-BE22-43836D3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D820E-FB19-6E41-9F98-FE01AD87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09D32-6061-E14C-B370-0847ED7F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6003-B489-CA46-A95C-C1AECC0C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CD6-9805-9E45-9B7C-5314F41E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157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A411-2A54-A94A-B3FC-826281DB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F4F16-08DB-C247-8F9D-24EA7D8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F2B46-16CB-7E41-AD5E-4493C928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A2BC5-3886-C647-BB53-7B07EAE7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82B8-C849-1F4E-8FED-86CF39DF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410FE-1E10-8C4A-BD9D-9A0F6C9D1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22F09-1B36-2F4E-8EEA-BAEEB3FD2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97009-98F8-D441-A078-A31F891B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ACA9B-B433-8E45-A2A3-CD0940DB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A396B-3342-4645-AC86-58732AAE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0234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theme/theme1.xml" Type="http://schemas.openxmlformats.org/officeDocument/2006/relationships/them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BF5EA-1FF6-EB48-B367-10F16FE226B4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GB"/>
              <a:t>Click to edit Master text styles</a:t>
            </a:r>
          </a:p>
          <a:p>
            <a:pPr lvl="1"/>
            <a:r>
              <a:rPr dirty="0" lang="en-GB"/>
              <a:t>Second level</a:t>
            </a:r>
          </a:p>
          <a:p>
            <a:pPr lvl="2"/>
            <a:r>
              <a:rPr dirty="0" lang="en-GB"/>
              <a:t>Third level</a:t>
            </a:r>
          </a:p>
          <a:p>
            <a:pPr lvl="3"/>
            <a:r>
              <a:rPr dirty="0" lang="en-GB"/>
              <a:t>Fourth level</a:t>
            </a:r>
          </a:p>
          <a:p>
            <a:pPr lvl="4"/>
            <a:r>
              <a:rPr dirty="0" lang="en-GB"/>
              <a:t>Fifth level</a:t>
            </a:r>
            <a:endParaRPr dirty="0"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491ED-FFB7-904F-8814-ED29EAA4264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241EB5C9-1307-BA42-ABA2-0BC069CD8E7F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F4AD-BD6B-CE47-88CB-D7910584936B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4"/>
            <a:ext cx="199371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fld id="{C5EF2332-01BF-834F-8236-50238282D5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305052-7E31-8548-802E-BBA9CB132D12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charset="0" pitchFamily="2" typeface="Atkinson Hyperlegible"/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9FF2A29-0C17-AD44-9B62-E2C61042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lang="en-GB"/>
              <a:t>Click to edit Master title style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2565074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514350" eaLnBrk="1" hangingPunct="1" latinLnBrk="0" rtl="0">
        <a:lnSpc>
          <a:spcPct val="90000"/>
        </a:lnSpc>
        <a:spcBef>
          <a:spcPct val="0"/>
        </a:spcBef>
        <a:buNone/>
        <a:defRPr b="1" baseline="0" i="0" kern="1200" sz="3200">
          <a:solidFill>
            <a:schemeClr val="tx1"/>
          </a:solidFill>
          <a:latin charset="0" pitchFamily="2" typeface="Atkinson Hyperlegible"/>
          <a:ea typeface="+mj-ea"/>
          <a:cs charset="-79" panose="020B0502020104020203" pitchFamily="34" typeface="Gill Sans"/>
        </a:defRPr>
      </a:lvl1pPr>
    </p:titleStyle>
    <p:bodyStyle>
      <a:lvl1pPr algn="l" defTabSz="514350" eaLnBrk="1" hangingPunct="1" indent="-128588" latinLnBrk="0" marL="1285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1pPr>
      <a:lvl2pPr algn="l" defTabSz="514350" eaLnBrk="1" hangingPunct="1" indent="-128588" latinLnBrk="0" marL="38576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2pPr>
      <a:lvl3pPr algn="l" defTabSz="514350" eaLnBrk="1" hangingPunct="1" indent="-128588" latinLnBrk="0" marL="64293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3pPr>
      <a:lvl4pPr algn="l" defTabSz="514350" eaLnBrk="1" hangingPunct="1" indent="-128588" latinLnBrk="0" marL="900113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4pPr>
      <a:lvl5pPr algn="l" defTabSz="514350" eaLnBrk="1" hangingPunct="1" indent="-128588" latinLnBrk="0" marL="1157288" rtl="0">
        <a:lnSpc>
          <a:spcPts val="2400"/>
        </a:lnSpc>
        <a:spcBef>
          <a:spcPts val="1600"/>
        </a:spcBef>
        <a:buFont charset="0" panose="020B0604020202020204" pitchFamily="34" typeface="Arial"/>
        <a:buChar char="•"/>
        <a:defRPr b="0" baseline="0" i="0" kern="1200" sz="1800">
          <a:solidFill>
            <a:schemeClr val="tx1"/>
          </a:solidFill>
          <a:latin charset="0" pitchFamily="2" typeface="Atkinson Hyperlegible"/>
          <a:ea typeface="+mn-ea"/>
          <a:cs charset="0" panose="020B0604020202020204" pitchFamily="34" typeface="Arial"/>
        </a:defRPr>
      </a:lvl5pPr>
      <a:lvl6pPr algn="l" defTabSz="514350" eaLnBrk="1" hangingPunct="1" indent="-128588" latinLnBrk="0" marL="141446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indent="-128588" latinLnBrk="0" marL="167163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indent="-128588" latinLnBrk="0" marL="1928813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indent="-128588" latinLnBrk="0" marL="2185988" rtl="0">
        <a:lnSpc>
          <a:spcPct val="90000"/>
        </a:lnSpc>
        <a:spcBef>
          <a:spcPts val="281"/>
        </a:spcBef>
        <a:buFont charset="0" panose="020B0604020202020204" pitchFamily="34" typeface="Arial"/>
        <a:buChar char="•"/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514350" eaLnBrk="1" hangingPunct="1" latinLnBrk="0" marL="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1pPr>
      <a:lvl2pPr algn="l" defTabSz="514350" eaLnBrk="1" hangingPunct="1" latinLnBrk="0" marL="2571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2pPr>
      <a:lvl3pPr algn="l" defTabSz="514350" eaLnBrk="1" hangingPunct="1" latinLnBrk="0" marL="5143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3pPr>
      <a:lvl4pPr algn="l" defTabSz="514350" eaLnBrk="1" hangingPunct="1" latinLnBrk="0" marL="7715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4pPr>
      <a:lvl5pPr algn="l" defTabSz="514350" eaLnBrk="1" hangingPunct="1" latinLnBrk="0" marL="10287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5pPr>
      <a:lvl6pPr algn="l" defTabSz="514350" eaLnBrk="1" hangingPunct="1" latinLnBrk="0" marL="128587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6pPr>
      <a:lvl7pPr algn="l" defTabSz="514350" eaLnBrk="1" hangingPunct="1" latinLnBrk="0" marL="154305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7pPr>
      <a:lvl8pPr algn="l" defTabSz="514350" eaLnBrk="1" hangingPunct="1" latinLnBrk="0" marL="1800225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8pPr>
      <a:lvl9pPr algn="l" defTabSz="514350" eaLnBrk="1" hangingPunct="1" latinLnBrk="0" marL="2057400" rtl="0">
        <a:defRPr kern="1200" sz="1013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www.learnstatswithjamovi.com/#" TargetMode="Externa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eventbrite.com/e/psychology-film-fest-tickets-459930523577?fbclid=PAAabR7OJ38LFeXWvs6oj8MN-Kq3z_8wdyrTYCnCOnpq7HVv6fpHpV1_1CPwY" TargetMode="External" /><Relationship Id="rId3" Type="http://schemas.openxmlformats.org/officeDocument/2006/relationships/hyperlink" Target="https://en.wikipedia.org/wiki/Three_Identical_Strangers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EB9F-821C-3043-9B29-83C5977F5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96341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Lecture06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37200-5D83-FE46-9E69-B6B1D353C69A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11302"/>
            <a:ext cx="9144000" cy="1646498"/>
          </a:xfrm>
        </p:spPr>
        <p:txBody>
          <a:bodyPr/>
          <a:lstStyle/>
          <a:p>
            <a:pPr lvl="0" indent="0" marL="0">
              <a:buNone/>
            </a:pPr>
            <a:r>
              <a:rPr/>
              <a:t>Operationalising variables and bringing concepts to life</a:t>
            </a:r>
            <a:br/>
            <a:br/>
            <a:r>
              <a:rPr/>
              <a:t>Dr Gordon Wright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A7C7-1ADA-474D-B8F0-3471D14F86DA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14 November, 2022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Student Room (answer 1)</a:t>
            </a:r>
          </a:p>
        </p:txBody>
      </p:sp>
      <p:pic>
        <p:nvPicPr>
          <p:cNvPr descr="images/paste-1F4878E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1816100"/>
            <a:ext cx="7175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Student Room (answer 2)</a:t>
            </a:r>
          </a:p>
        </p:txBody>
      </p:sp>
      <p:pic>
        <p:nvPicPr>
          <p:cNvPr descr="images/paste-776290A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374900"/>
            <a:ext cx="105156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Let’s think about your forthcoming Personality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key concepts you’ll be thinking about and reading around…</a:t>
            </a:r>
          </a:p>
          <a:p>
            <a:pPr lvl="0"/>
            <a:r>
              <a:rPr/>
              <a:t>Intelligence</a:t>
            </a:r>
          </a:p>
          <a:p>
            <a:pPr lvl="0"/>
            <a:r>
              <a:rPr/>
              <a:t>important life outcomes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Hopefully, you will ask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are these important and very tricky concepts</a:t>
            </a:r>
          </a:p>
          <a:p>
            <a:pPr lvl="0"/>
            <a:r>
              <a:rPr/>
              <a:t>Defined</a:t>
            </a:r>
          </a:p>
          <a:p>
            <a:pPr lvl="0"/>
            <a:r>
              <a:rPr/>
              <a:t>Measured</a:t>
            </a:r>
          </a:p>
          <a:p>
            <a:pPr lvl="0"/>
            <a:r>
              <a:rPr/>
              <a:t>And brought to life in the lab!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Of great importance that you reflect on this for your MD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have you </a:t>
            </a:r>
            <a:r>
              <a:rPr u="sng"/>
              <a:t>defined</a:t>
            </a:r>
            <a:r>
              <a:rPr/>
              <a:t> your variables of interest?</a:t>
            </a:r>
          </a:p>
          <a:p>
            <a:pPr lvl="0"/>
            <a:r>
              <a:rPr/>
              <a:t>IVs and DVs</a:t>
            </a:r>
          </a:p>
          <a:p>
            <a:pPr lvl="0" indent="0" marL="0">
              <a:buNone/>
            </a:pPr>
            <a:r>
              <a:rPr/>
              <a:t>How have you </a:t>
            </a:r>
            <a:r>
              <a:rPr u="sng"/>
              <a:t>measured or categorised</a:t>
            </a:r>
            <a:r>
              <a:rPr/>
              <a:t> your variables of interest?</a:t>
            </a:r>
          </a:p>
          <a:p>
            <a:pPr lvl="0"/>
            <a:r>
              <a:rPr/>
              <a:t>e.g. Social Media use</a:t>
            </a:r>
          </a:p>
          <a:p>
            <a:pPr lvl="0"/>
            <a:r>
              <a:rPr/>
              <a:t>Gender</a:t>
            </a:r>
          </a:p>
          <a:p>
            <a:pPr lvl="0"/>
            <a:r>
              <a:rPr/>
              <a:t>Frequency or low/high extraversion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 b="1"/>
              <a:t>The research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•Develop research aims </a:t>
            </a:r>
          </a:p>
          <a:p>
            <a:pPr lvl="0" indent="0" marL="0">
              <a:buNone/>
            </a:pPr>
            <a:r>
              <a:rPr/>
              <a:t>•Specify research questions/hypotheses related to these aims</a:t>
            </a:r>
          </a:p>
          <a:p>
            <a:pPr lvl="0" indent="0" marL="0">
              <a:buNone/>
            </a:pPr>
            <a:r>
              <a:rPr/>
              <a:t>•Identify relevant constructs and concepts </a:t>
            </a:r>
          </a:p>
          <a:p>
            <a:pPr lvl="0" indent="0" marL="0">
              <a:buNone/>
            </a:pPr>
            <a:r>
              <a:rPr/>
              <a:t>•Translate constructs and concepts into variables (i.e., a logical set of characteristics/features)</a:t>
            </a:r>
          </a:p>
          <a:p>
            <a:pPr lvl="0" indent="0" marL="0">
              <a:buNone/>
            </a:pPr>
            <a:r>
              <a:rPr/>
              <a:t>•Translate variables into measurements (i.e., the quantification of characteristics/features)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Quantitative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systematic examination of relationships between variables</a:t>
            </a:r>
          </a:p>
          <a:p>
            <a:pPr lvl="0" indent="0" marL="0">
              <a:buNone/>
            </a:pPr>
            <a:r>
              <a:rPr/>
              <a:t>‘Variables’ are ‘translated’ concepts, constructs or phenomena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Types of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Independent</a:t>
            </a:r>
          </a:p>
          <a:p>
            <a:pPr lvl="0"/>
            <a:r>
              <a:rPr/>
              <a:t>Experimental - The variable I manipulate</a:t>
            </a:r>
          </a:p>
          <a:p>
            <a:pPr lvl="0"/>
            <a:r>
              <a:rPr/>
              <a:t>Non-Experimental - Comparison groups</a:t>
            </a:r>
          </a:p>
          <a:p>
            <a:pPr lvl="0" indent="0" marL="0">
              <a:buNone/>
            </a:pPr>
            <a:r>
              <a:rPr/>
              <a:t>Dependent</a:t>
            </a:r>
          </a:p>
          <a:p>
            <a:pPr lvl="0"/>
            <a:r>
              <a:rPr/>
              <a:t>The variable you measure, that you propose to be influenced by a manpulation of the IVs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Types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Nominal/Categorical</a:t>
            </a:r>
          </a:p>
          <a:p>
            <a:pPr lvl="0"/>
            <a:r>
              <a:rPr/>
              <a:t>Male/Female/…</a:t>
            </a:r>
          </a:p>
          <a:p>
            <a:pPr lvl="0"/>
            <a:r>
              <a:rPr/>
              <a:t>Vegan, Vegetarian</a:t>
            </a:r>
          </a:p>
          <a:p>
            <a:pPr lvl="0"/>
            <a:r>
              <a:rPr/>
              <a:t>Smoker/Non-Smoker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Types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Ordinal</a:t>
            </a:r>
          </a:p>
          <a:p>
            <a:pPr lvl="0" indent="0" marL="0">
              <a:buNone/>
            </a:pPr>
            <a:r>
              <a:rPr/>
              <a:t>Numbers representing a rank position in a group</a:t>
            </a:r>
          </a:p>
          <a:p>
            <a:pPr lvl="0" indent="0" marL="0">
              <a:buNone/>
            </a:pPr>
            <a:r>
              <a:rPr/>
              <a:t>Not representative of an actual definite number/score/value - without information about the ‘gap’ between numbers</a:t>
            </a:r>
          </a:p>
          <a:p>
            <a:pPr lvl="0"/>
            <a:r>
              <a:rPr/>
              <a:t>First, second, third</a:t>
            </a:r>
          </a:p>
          <a:p>
            <a:pPr lvl="0"/>
            <a:r>
              <a:rPr/>
              <a:t>Tallest/Shortest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D9231378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25900" y="1816100"/>
            <a:ext cx="4140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Types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Interval</a:t>
            </a:r>
          </a:p>
          <a:p>
            <a:pPr lvl="0" indent="0" marL="0">
              <a:buNone/>
            </a:pPr>
            <a:r>
              <a:rPr/>
              <a:t>Numbers represent equal units giving information about the ‘gap’ between numbers</a:t>
            </a:r>
          </a:p>
          <a:p>
            <a:pPr lvl="0"/>
            <a:r>
              <a:rPr/>
              <a:t>Temperature</a:t>
            </a:r>
          </a:p>
          <a:p>
            <a:pPr lvl="0"/>
            <a:r>
              <a:rPr/>
              <a:t>Psychological Scales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Types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Ratio</a:t>
            </a:r>
          </a:p>
          <a:p>
            <a:pPr lvl="0" indent="0" marL="0">
              <a:buNone/>
            </a:pPr>
            <a:r>
              <a:rPr/>
              <a:t>Interval measurements with an absolute zero, of equal units,</a:t>
            </a:r>
          </a:p>
          <a:p>
            <a:pPr lvl="0"/>
            <a:r>
              <a:rPr/>
              <a:t>Weight</a:t>
            </a:r>
          </a:p>
          <a:p>
            <a:pPr lvl="0"/>
            <a:r>
              <a:rPr/>
              <a:t>Length</a:t>
            </a:r>
          </a:p>
          <a:p>
            <a:pPr lvl="0"/>
            <a:r>
              <a:rPr/>
              <a:t>Time/Reaction time*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Dani Navarro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legend. Author of Learning Statistics with Jamovi/R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>
                <a:hlinkClick r:id="rId2"/>
              </a:rPr>
              <a:t>learnstatswithjamovi.com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paste-4A09265F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3300" y="1816100"/>
            <a:ext cx="101854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Dani’s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• My </a:t>
            </a:r>
            <a:r>
              <a:rPr u="sng"/>
              <a:t>age</a:t>
            </a:r>
            <a:r>
              <a:rPr/>
              <a:t> is 33 years.</a:t>
            </a:r>
          </a:p>
          <a:p>
            <a:pPr lvl="0" indent="0" marL="0">
              <a:buNone/>
            </a:pPr>
            <a:r>
              <a:rPr/>
              <a:t>• I do not like </a:t>
            </a:r>
            <a:r>
              <a:rPr u="sng"/>
              <a:t>anchovies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• My </a:t>
            </a:r>
            <a:r>
              <a:rPr u="sng"/>
              <a:t>chromosomal gender</a:t>
            </a:r>
            <a:r>
              <a:rPr/>
              <a:t> is male.</a:t>
            </a:r>
          </a:p>
          <a:p>
            <a:pPr lvl="0" indent="0" marL="0">
              <a:buNone/>
            </a:pPr>
            <a:r>
              <a:rPr/>
              <a:t>• My </a:t>
            </a:r>
            <a:r>
              <a:rPr u="sng"/>
              <a:t>self-identified gender</a:t>
            </a:r>
            <a:r>
              <a:rPr/>
              <a:t> is male*</a:t>
            </a:r>
          </a:p>
          <a:p>
            <a:pPr lvl="0" indent="0" marL="0">
              <a:buNone/>
            </a:pPr>
            <a:r>
              <a:rPr/>
              <a:t>*see footnote 2, page 14 Learning Statistics with Jamovi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Median Splits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Dangerzone!</a:t>
            </a:r>
          </a:p>
          <a:p>
            <a:pPr lvl="0" indent="0" marL="1270000">
              <a:buNone/>
            </a:pPr>
            <a:r>
              <a:rPr sz="2000"/>
              <a:t>We often suggest a median split to dichotomise a continuous variable, e.g. for the purposes of creating a 2 level IV.</a:t>
            </a:r>
          </a:p>
          <a:p>
            <a:pPr lvl="0" indent="0" marL="1270000">
              <a:buNone/>
            </a:pPr>
            <a:r>
              <a:rPr sz="2000"/>
              <a:t>It’s a useful exercise in calculating a ‘computed variable’ in SPSS or Jamovi</a:t>
            </a:r>
          </a:p>
          <a:p>
            <a:pPr lvl="0" indent="0" marL="1270000">
              <a:buNone/>
            </a:pPr>
            <a:r>
              <a:rPr sz="2000"/>
              <a:t>It is NOT best-practice usually.</a:t>
            </a:r>
          </a:p>
          <a:p>
            <a:pPr lvl="0" indent="0" marL="0">
              <a:buNone/>
            </a:pPr>
            <a:r>
              <a:rPr/>
              <a:t>It is a key learning outcome that you are able to perform a standardised set of analysis, specifically, the 2x2 ANOVA with any necessary assumption checks and post-hocs + plots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Think about this</a:t>
            </a:r>
          </a:p>
        </p:txBody>
      </p:sp>
      <p:pic>
        <p:nvPicPr>
          <p:cNvPr descr="images/paste-EAC3C58C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46500" y="1816100"/>
            <a:ext cx="4699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Operationalisation, measurement and definitions impact…</a:t>
            </a:r>
          </a:p>
        </p:txBody>
      </p:sp>
      <p:pic>
        <p:nvPicPr>
          <p:cNvPr descr="images/paste-E903404B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40100" y="1816100"/>
            <a:ext cx="5511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should think carefully about:</a:t>
            </a:r>
          </a:p>
          <a:p>
            <a:pPr lvl="0"/>
            <a:r>
              <a:rPr/>
              <a:t>How you define your variables - this is probably a part of the introduction that students DON’T think about enough</a:t>
            </a:r>
          </a:p>
          <a:p>
            <a:pPr lvl="0"/>
            <a:r>
              <a:rPr/>
              <a:t>How you measure or categorise your variables (IVs and DVs) - this is probably the single thing I look at first when peer-reviewing research!</a:t>
            </a:r>
          </a:p>
          <a:p>
            <a:pPr lvl="0"/>
            <a:r>
              <a:rPr/>
              <a:t>How well your manipulation does what it claims to. Does you manipulation bring the thing it proposed to to life well?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Key topics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week ahead (week 6)</a:t>
            </a:r>
          </a:p>
          <a:p>
            <a:pPr lvl="0"/>
            <a:r>
              <a:rPr/>
              <a:t>Personality &amp; Individual Differences Essay Tutorial (Submission Fri, 25th Nov)</a:t>
            </a:r>
          </a:p>
          <a:p>
            <a:pPr lvl="1"/>
            <a:r>
              <a:rPr/>
              <a:t>How and why does </a:t>
            </a:r>
            <a:r>
              <a:rPr u="sng"/>
              <a:t>intelligence</a:t>
            </a:r>
            <a:r>
              <a:rPr/>
              <a:t> predict </a:t>
            </a:r>
            <a:r>
              <a:rPr u="sng"/>
              <a:t>important life outcomes</a:t>
            </a:r>
            <a:r>
              <a:rPr/>
              <a:t>?</a:t>
            </a:r>
          </a:p>
          <a:p>
            <a:pPr lvl="0"/>
            <a:r>
              <a:rPr/>
              <a:t>RASA and EC deadline for Critical Proposal (Fri, 18th Nov)</a:t>
            </a:r>
          </a:p>
          <a:p>
            <a:pPr lvl="0"/>
            <a:r>
              <a:rPr/>
              <a:t>PsychSociety film number 2!</a:t>
            </a:r>
          </a:p>
          <a:p>
            <a:pPr lvl="1"/>
            <a:r>
              <a:rPr/>
              <a:t>Tuesday (15/11/2022). You can find out more information and book </a:t>
            </a:r>
            <a:r>
              <a:rPr b="1">
                <a:hlinkClick r:id="rId2"/>
              </a:rPr>
              <a:t>here</a:t>
            </a:r>
            <a:r>
              <a:rPr/>
              <a:t>. </a:t>
            </a:r>
            <a:r>
              <a:rPr>
                <a:hlinkClick r:id="rId3"/>
              </a:rPr>
              <a:t>Three Identical Strangers</a:t>
            </a:r>
            <a:r>
              <a:rPr/>
              <a:t>. </a:t>
            </a:r>
          </a:p>
          <a:p>
            <a:pPr lvl="0"/>
            <a:r>
              <a:rPr/>
              <a:t>Strike days - 24th (Thu), 25th (Fri), 30th (Wed)</a:t>
            </a:r>
          </a:p>
          <a:p>
            <a:pPr lvl="0"/>
            <a:r>
              <a:rPr/>
              <a:t>Labs - Online (and Offline) Data collection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Questions?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Lab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Qualtrics (99% of you will use this!)- Full Support in Tomorrow’s labs (5mins)</a:t>
            </a:r>
          </a:p>
          <a:p>
            <a:pPr lvl="0"/>
            <a:r>
              <a:rPr/>
              <a:t>Log in to an account with your Goldsmiths ID!!</a:t>
            </a:r>
          </a:p>
          <a:p>
            <a:pPr lvl="0"/>
            <a:r>
              <a:rPr/>
              <a:t>10% of you will apply for the wrong type of account and be stuck for 2 weeks</a:t>
            </a:r>
          </a:p>
          <a:p>
            <a:pPr lvl="0" indent="0" marL="0">
              <a:buNone/>
            </a:pPr>
            <a:r>
              <a:rPr/>
              <a:t>Familiarise yourself with the Ethics Application process (10mins)</a:t>
            </a:r>
          </a:p>
          <a:p>
            <a:pPr lvl="0" indent="0" marL="0">
              <a:buNone/>
            </a:pPr>
            <a:r>
              <a:rPr/>
              <a:t>Consider the steps required to bring your study to life! (the rest)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Any Questions?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6CB2-D1B6-B94A-84C1-83C65423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‘Operationalisation’ of variables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Operationalisation of variables requires a consideration of the reliability and validity of the method of operationalisation.</a:t>
            </a:r>
          </a:p>
          <a:p>
            <a:pPr lvl="0" indent="0" marL="0">
              <a:buNone/>
            </a:pPr>
            <a:r>
              <a:rPr/>
              <a:t>Operationalisation of variables also requires specification of the scale of measurement: nominal, ordinal, interval, or ratio.</a:t>
            </a:r>
          </a:p>
          <a:p>
            <a:pPr lvl="0" indent="0" marL="0">
              <a:buNone/>
            </a:pPr>
            <a:r>
              <a:rPr/>
              <a:t>Finally, operationalisation of variables can also specify details of the measurement procedure.</a:t>
            </a:r>
          </a:p>
          <a:p>
            <a:pPr lvl="0" indent="0" marL="0">
              <a:buNone/>
            </a:pPr>
            <a:r>
              <a:rPr/>
              <a:t>See Howitt and Cramer Chapter 3.3 (Box Research Example - Condon &amp; Crano 1988)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Attitude similarity and interpersonal attraction</a:t>
            </a:r>
          </a:p>
        </p:txBody>
      </p:sp>
      <p:pic>
        <p:nvPicPr>
          <p:cNvPr descr="images/paste-01E3BCC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816100"/>
            <a:ext cx="6845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Their DV (consider pros and cons)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24F9-04F1-C843-9D71-56C5C024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This person would like(dislike) me</a:t>
            </a:r>
          </a:p>
          <a:p>
            <a:pPr lvl="0" indent="0" marL="0">
              <a:buNone/>
            </a:pPr>
            <a:r>
              <a:rPr/>
              <a:t>This person would like(dislike) working with me in an experiment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E45-0772-954C-8D4B-6E6808DF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002520" cy="132556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r>
              <a:rPr/>
              <a:t>The Student Room (question)</a:t>
            </a:r>
          </a:p>
        </p:txBody>
      </p:sp>
      <p:pic>
        <p:nvPicPr>
          <p:cNvPr descr="images/paste-3C1317D6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28800"/>
            <a:ext cx="10515600" cy="4330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gordonpp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mic Latte" id="{689C1CBC-A372-ED4C-A38C-441AC706A1A4}" vid="{44785AA0-04C0-4846-AC8A-8123607AC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</Words>
  <Application>Microsoft Macintosh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Atkinson Hyperlegible</vt:lpstr>
      <vt:lpstr>Calibri</vt:lpstr>
      <vt:lpstr>gordonppt</vt:lpstr>
      <vt:lpstr>Slides 1</vt:lpstr>
      <vt:lpstr>Test 1</vt:lpstr>
      <vt:lpstr>Test 2 Sub heading</vt:lpstr>
      <vt:lpstr>New slide</vt:lpstr>
      <vt:lpstr>Incremental Lists</vt:lpstr>
      <vt:lpstr>Speaker Notes</vt:lpstr>
      <vt:lpstr>Columns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Lecture06</dc:title>
  <dc:creator>Dr Gordon Wright</dc:creator>
  <cp:keywords/>
  <dcterms:created xsi:type="dcterms:W3CDTF">2023-10-29T17:38:44Z</dcterms:created>
  <dcterms:modified xsi:type="dcterms:W3CDTF">2023-10-29T17:38:44Z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ibliography">
    <vt:lpwstr>references.bib</vt:lpwstr>
  </property>
  <property fmtid="{D5CDD505-2E9C-101B-9397-08002B2CF9AE}" pid="5" name="by-author">
    <vt:lpwstr/>
  </property>
  <property fmtid="{D5CDD505-2E9C-101B-9397-08002B2CF9AE}" pid="6" name="chalkboard">
    <vt:lpwstr>True</vt:lpwstr>
  </property>
  <property fmtid="{D5CDD505-2E9C-101B-9397-08002B2CF9AE}" pid="7" name="csl">
    <vt:lpwstr>../apa7.csl</vt:lpwstr>
  </property>
  <property fmtid="{D5CDD505-2E9C-101B-9397-08002B2CF9AE}" pid="8" name="date">
    <vt:lpwstr>14 November, 2022</vt:lpwstr>
  </property>
  <property fmtid="{D5CDD505-2E9C-101B-9397-08002B2CF9AE}" pid="9" name="date-format">
    <vt:lpwstr>DD MMMM, YYYY</vt:lpwstr>
  </property>
  <property fmtid="{D5CDD505-2E9C-101B-9397-08002B2CF9AE}" pid="10" name="editor">
    <vt:lpwstr>visual</vt:lpwstr>
  </property>
  <property fmtid="{D5CDD505-2E9C-101B-9397-08002B2CF9AE}" pid="11" name="footer">
    <vt:lpwstr>VLE</vt:lpwstr>
  </property>
  <property fmtid="{D5CDD505-2E9C-101B-9397-08002B2CF9AE}" pid="12" name="header-includes">
    <vt:lpwstr/>
  </property>
  <property fmtid="{D5CDD505-2E9C-101B-9397-08002B2CF9AE}" pid="13" name="include-after">
    <vt:lpwstr/>
  </property>
  <property fmtid="{D5CDD505-2E9C-101B-9397-08002B2CF9AE}" pid="14" name="include-before">
    <vt:lpwstr/>
  </property>
  <property fmtid="{D5CDD505-2E9C-101B-9397-08002B2CF9AE}" pid="15" name="labels">
    <vt:lpwstr/>
  </property>
  <property fmtid="{D5CDD505-2E9C-101B-9397-08002B2CF9AE}" pid="16" name="logo">
    <vt:lpwstr>images/RMIPHEX.png</vt:lpwstr>
  </property>
  <property fmtid="{D5CDD505-2E9C-101B-9397-08002B2CF9AE}" pid="17" name="menu">
    <vt:lpwstr>True</vt:lpwstr>
  </property>
  <property fmtid="{D5CDD505-2E9C-101B-9397-08002B2CF9AE}" pid="18" name="modulecode">
    <vt:lpwstr>PS52007D</vt:lpwstr>
  </property>
  <property fmtid="{D5CDD505-2E9C-101B-9397-08002B2CF9AE}" pid="19" name="navigation-mode">
    <vt:lpwstr>linear</vt:lpwstr>
  </property>
  <property fmtid="{D5CDD505-2E9C-101B-9397-08002B2CF9AE}" pid="20" name="preview-links">
    <vt:lpwstr>True</vt:lpwstr>
  </property>
  <property fmtid="{D5CDD505-2E9C-101B-9397-08002B2CF9AE}" pid="21" name="subtitle">
    <vt:lpwstr>Operationalising variables and bringing concepts to life</vt:lpwstr>
  </property>
  <property fmtid="{D5CDD505-2E9C-101B-9397-08002B2CF9AE}" pid="22" name="toc-title">
    <vt:lpwstr>Table of contents</vt:lpwstr>
  </property>
</Properties>
</file>