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notesMaster" Target="notesMasters/notesMaster1.xml" /><Relationship Id="rId53" Type="http://schemas.openxmlformats.org/officeDocument/2006/relationships/tableStyles" Target="tableStyles.xml" /><Relationship Id="rId5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51" Type="http://schemas.openxmlformats.org/officeDocument/2006/relationships/viewProps" Target="viewProps.xml" /><Relationship Id="rId5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Mention Roy Baumeister. A very creative Psychologist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noba.to/qu4abpzy" TargetMode="Externa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2.open.ac.uk/openlearn/CHIPs/" TargetMode="Externa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9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vlebooks.com/Product/Index/896220?page=0" TargetMode="Externa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Asking good questions and gathering reliable evidence</a:t>
            </a:r>
            <a:br/>
            <a:br/>
            <a:r>
              <a:rPr/>
              <a:t>Dr 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10 October, 2022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8a5e7c46-41f7-4f05-bd36-69955afedb1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548d03c4-feae-4764-9867-6c65076d44b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816100"/>
            <a:ext cx="6858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11a0f28d-4619-4bd2-aab6-39de5fee9b0a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24100" y="1816100"/>
            <a:ext cx="7556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89505782-59c6-4292-9cd4-02e503a642a3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4900" y="1816100"/>
            <a:ext cx="7442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1ee18f16-7516-4122-842c-eda7af2b73d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35300" y="1816100"/>
            <a:ext cx="6134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3be92ebd-6f62-4d39-94b7-36c6e14e6ca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60700" y="1816100"/>
            <a:ext cx="6057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9ad1ea19-2e4b-456e-a4ff-9e2ba1f3cba6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98800" y="1816100"/>
            <a:ext cx="59944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e5fae8b1-05c4-45cb-a63b-1a00d9e5b6c9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2900" y="1816100"/>
            <a:ext cx="6438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Did you break out the popcorn for the ‘Prelude’?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Did any of you enjoy my movie recommendations?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Did you pick up on the theme?</a:t>
            </a:r>
          </a:p>
          <a:p>
            <a:pPr lvl="0" indent="0" marL="0">
              <a:buNone/>
            </a:pPr>
            <a:r>
              <a:rPr/>
              <a:t>I’d actually already kinda introduced it…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Key topics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week ahead</a:t>
            </a:r>
          </a:p>
          <a:p>
            <a:pPr lvl="0"/>
            <a:r>
              <a:rPr/>
              <a:t>Some Induction Week Poll insights [in the lecture]</a:t>
            </a:r>
          </a:p>
          <a:p>
            <a:pPr lvl="0"/>
            <a:r>
              <a:rPr/>
              <a:t>The research process you are beginning</a:t>
            </a:r>
          </a:p>
          <a:p>
            <a:pPr lvl="0"/>
            <a:r>
              <a:rPr/>
              <a:t>A couple of CHIP topics to vote on</a:t>
            </a:r>
          </a:p>
          <a:p>
            <a:pPr lvl="0"/>
            <a:r>
              <a:rPr/>
              <a:t>Lab preview - The process, time-management and teamwork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from last week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F6C5D64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19300" y="1816100"/>
            <a:ext cx="81534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 didn’t make that article ‘I’ wrote terribly obvious</a:t>
            </a:r>
          </a:p>
          <a:p>
            <a:pPr lvl="0"/>
            <a:r>
              <a:rPr/>
              <a:t>for a reason</a:t>
            </a:r>
          </a:p>
          <a:p>
            <a:pPr lvl="0"/>
            <a:r>
              <a:rPr/>
              <a:t>it felt a bit weird</a:t>
            </a:r>
          </a:p>
          <a:p>
            <a:pPr lvl="0"/>
            <a:r>
              <a:rPr/>
              <a:t>I didn’t write it</a:t>
            </a:r>
          </a:p>
          <a:p>
            <a:pPr lvl="0"/>
            <a:r>
              <a:rPr/>
              <a:t>But there isn’t really anything stopping me claiming so…</a:t>
            </a:r>
          </a:p>
          <a:p>
            <a:pPr lvl="0"/>
            <a:r>
              <a:rPr/>
              <a:t>Or is there?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conundrum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I’m going to be fiercely recommending the use of AI tomorrow.</a:t>
            </a:r>
          </a:p>
          <a:p>
            <a:pPr lvl="0" indent="0" marL="0">
              <a:buNone/>
            </a:pPr>
            <a:r>
              <a:rPr/>
              <a:t>And ALSO warning you against its use elsewhere</a:t>
            </a:r>
          </a:p>
          <a:p>
            <a:pPr lvl="0" indent="0" marL="0">
              <a:buNone/>
            </a:pPr>
            <a:r>
              <a:rPr/>
              <a:t>huh?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CHIP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want to briefly draw your attention to the third (final) piece of coursework for this module, the so-called ‘CHIP Learning Log’</a:t>
            </a:r>
          </a:p>
          <a:p>
            <a:pPr lvl="0" indent="0" marL="0">
              <a:buNone/>
            </a:pPr>
            <a:r>
              <a:rPr/>
              <a:t>The earlier we flag topics and introduce little glimmers of content, the easier that will be.</a:t>
            </a:r>
          </a:p>
          <a:p>
            <a:pPr lvl="0" indent="0" marL="0">
              <a:buNone/>
            </a:pPr>
            <a:r>
              <a:rPr/>
              <a:t>1 - What is Science? An amazing opportunity to consider this </a:t>
            </a:r>
            <a:r>
              <a:rPr u="sng"/>
              <a:t>while</a:t>
            </a:r>
            <a:r>
              <a:rPr/>
              <a:t> you do your Mini-Dissertation</a:t>
            </a:r>
          </a:p>
          <a:p>
            <a:pPr lvl="0" indent="0" marL="0">
              <a:buNone/>
            </a:pPr>
            <a:r>
              <a:rPr/>
              <a:t>(A more reliable overview from Professor Ed Diener here) </a:t>
            </a:r>
            <a:r>
              <a:rPr b="1" u="sng"/>
              <a:t>Open Educational Resource</a:t>
            </a:r>
          </a:p>
          <a:p>
            <a:pPr lvl="0" indent="0" marL="0">
              <a:buNone/>
            </a:pPr>
            <a:r>
              <a:rPr/>
              <a:t>Diener, E. (2022). Why science?. In R. Biswas-Diener &amp; E. Diener (Eds), </a:t>
            </a:r>
            <a:r>
              <a:rPr i="1"/>
              <a:t>Noba textbook series: Psychology.</a:t>
            </a:r>
            <a:r>
              <a:rPr/>
              <a:t> Champaign, IL: DEF publishers. </a:t>
            </a:r>
            <a:r>
              <a:rPr>
                <a:hlinkClick r:id="rId2"/>
              </a:rPr>
              <a:t>http://noba.to/qu4abpzy</a:t>
            </a:r>
          </a:p>
          <a:p>
            <a:pPr lvl="0" indent="0" marL="0">
              <a:buNone/>
            </a:pPr>
            <a:r>
              <a:rPr/>
              <a:t>2 - Artificial Intelligence - Promise or Peril?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CHIP topic approval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Anyone can suggest a topic, by identifying where it sprang to mind.</a:t>
            </a:r>
          </a:p>
          <a:p>
            <a:pPr lvl="0" indent="0" marL="0">
              <a:buNone/>
            </a:pPr>
            <a:r>
              <a:rPr/>
              <a:t>people need to approve it by confirming it is relevant, with a brief rationale.</a:t>
            </a:r>
          </a:p>
          <a:p>
            <a:pPr lvl="0" indent="0" marL="0">
              <a:buNone/>
            </a:pPr>
            <a:r>
              <a:rPr/>
              <a:t>The more you engage, the more topics you get to choose from.</a:t>
            </a:r>
          </a:p>
          <a:p>
            <a:pPr lvl="0"/>
            <a:r>
              <a:rPr/>
              <a:t>A concept or debate within Psychology</a:t>
            </a:r>
          </a:p>
          <a:p>
            <a:pPr lvl="0"/>
            <a:r>
              <a:rPr/>
              <a:t>A historical issue or controversy</a:t>
            </a:r>
          </a:p>
          <a:p>
            <a:pPr lvl="0"/>
            <a:r>
              <a:rPr/>
              <a:t>A methodology or approach and its promises or limitations</a:t>
            </a:r>
          </a:p>
          <a:p>
            <a:pPr lvl="0"/>
            <a:r>
              <a:rPr/>
              <a:t>A distinctive or divisive topic</a:t>
            </a:r>
          </a:p>
          <a:p>
            <a:pPr lvl="0"/>
            <a:r>
              <a:rPr/>
              <a:t>A modern innovation or applied challenge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https://www2.open.ac.uk/openlearn/CHIPs/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psychologist? A scientist?</a:t>
            </a:r>
          </a:p>
        </p:txBody>
      </p:sp>
      <p:pic>
        <p:nvPicPr>
          <p:cNvPr descr="images/paste-DE336E7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0" y="1816100"/>
            <a:ext cx="7747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Prize for guessing my favourite Psychologist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Scientists base their ‘claims’ on EVIDENCE</a:t>
            </a:r>
          </a:p>
        </p:txBody>
      </p:sp>
      <p:pic>
        <p:nvPicPr>
          <p:cNvPr descr="images/paste-F158EEA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816100"/>
            <a:ext cx="8356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Evidence quality = claim quality!</a:t>
            </a:r>
          </a:p>
        </p:txBody>
      </p:sp>
      <p:pic>
        <p:nvPicPr>
          <p:cNvPr descr="images/paste-BD7BCD6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0600" y="1816100"/>
            <a:ext cx="7658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week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week (week 2) you have your Social Psychology Essay Tutorial</a:t>
            </a:r>
          </a:p>
          <a:p>
            <a:pPr lvl="0" indent="0" marL="0">
              <a:buNone/>
            </a:pPr>
            <a:r>
              <a:rPr/>
              <a:t>“Sexual Economics: Theory and Patriarchy”</a:t>
            </a:r>
          </a:p>
          <a:p>
            <a:pPr lvl="0" indent="0" marL="1270000">
              <a:buNone/>
            </a:pPr>
            <a:r>
              <a:rPr sz="2000"/>
              <a:t>“</a:t>
            </a:r>
            <a:r>
              <a:rPr sz="2000" i="1"/>
              <a:t>Is sex a female commodity that women exchange for men’s resources? Advantages and disadvantages of applying social exchange theory to understanding heterosexual relationships.</a:t>
            </a:r>
            <a:r>
              <a:rPr sz="2000"/>
              <a:t>”</a:t>
            </a:r>
          </a:p>
          <a:p>
            <a:pPr lvl="0" indent="0" marL="1270000">
              <a:buNone/>
            </a:pPr>
            <a:r>
              <a:rPr sz="2000"/>
              <a:t>Deadline 10am Friday 21st October (end of week 3)</a:t>
            </a:r>
          </a:p>
          <a:p>
            <a:pPr lvl="0" indent="0" marL="1270000">
              <a:buNone/>
            </a:pPr>
            <a:r>
              <a:rPr sz="2000"/>
              <a:t>Feedback on/by 11th November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It starts with a hypothesis</a:t>
            </a:r>
          </a:p>
        </p:txBody>
      </p:sp>
      <p:pic>
        <p:nvPicPr>
          <p:cNvPr descr="images/paste-D3D307F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9800" y="1816100"/>
            <a:ext cx="103124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recap on hypotheses</a:t>
            </a:r>
          </a:p>
        </p:txBody>
      </p:sp>
      <p:pic>
        <p:nvPicPr>
          <p:cNvPr descr="images/paste-0E0430B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981200"/>
            <a:ext cx="10515600" cy="400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research process</a:t>
            </a:r>
          </a:p>
        </p:txBody>
      </p:sp>
      <p:pic>
        <p:nvPicPr>
          <p:cNvPr descr="images/paste-B4426E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0" y="1816100"/>
            <a:ext cx="7747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simplicity of an experiment</a:t>
            </a:r>
          </a:p>
        </p:txBody>
      </p:sp>
      <p:pic>
        <p:nvPicPr>
          <p:cNvPr descr="images/paste-3D25B7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2800" y="1816100"/>
            <a:ext cx="8039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Operationalisation</a:t>
            </a:r>
          </a:p>
        </p:txBody>
      </p:sp>
      <p:pic>
        <p:nvPicPr>
          <p:cNvPr descr="images/paste-A9D3934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54200"/>
            <a:ext cx="10515600" cy="426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challenge of operationalisation</a:t>
            </a:r>
          </a:p>
        </p:txBody>
      </p:sp>
      <p:pic>
        <p:nvPicPr>
          <p:cNvPr descr="images/paste-C631688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816100"/>
            <a:ext cx="8851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 toy example</a:t>
            </a:r>
          </a:p>
        </p:txBody>
      </p:sp>
      <p:pic>
        <p:nvPicPr>
          <p:cNvPr descr="images/paste-D76E2D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1816100"/>
            <a:ext cx="7785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Extraneous variables</a:t>
            </a:r>
          </a:p>
        </p:txBody>
      </p:sp>
      <p:pic>
        <p:nvPicPr>
          <p:cNvPr descr="images/paste-4B088F3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84400" y="1816100"/>
            <a:ext cx="7810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Usually…</a:t>
            </a:r>
          </a:p>
        </p:txBody>
      </p:sp>
      <p:pic>
        <p:nvPicPr>
          <p:cNvPr descr="images/paste-5770750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0100" y="1816100"/>
            <a:ext cx="8051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but occasionally…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hear of ‘confounds’ or ‘confounding variables’</a:t>
            </a:r>
          </a:p>
          <a:p>
            <a:pPr lvl="0" indent="0" marL="0">
              <a:buNone/>
            </a:pPr>
            <a:r>
              <a:rPr/>
              <a:t>A confounding variable is an extraneous variable that </a:t>
            </a:r>
            <a:r>
              <a:rPr u="sng"/>
              <a:t>systematically varies</a:t>
            </a:r>
            <a:r>
              <a:rPr/>
              <a:t> with one of your independent variables. These are rare, but nothing can save the experiment.</a:t>
            </a:r>
          </a:p>
        </p:txBody>
      </p:sp>
      <p:pic>
        <p:nvPicPr>
          <p:cNvPr descr="images/paste-B5DC6F1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184400"/>
            <a:ext cx="61722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Induction Week Poll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 impossible interpretation</a:t>
            </a:r>
          </a:p>
        </p:txBody>
      </p:sp>
      <p:pic>
        <p:nvPicPr>
          <p:cNvPr descr="images/paste-755BCA6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9100" y="1816100"/>
            <a:ext cx="8813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Manipulations almost always introduce potential confounds</a:t>
            </a:r>
          </a:p>
        </p:txBody>
      </p:sp>
      <p:pic>
        <p:nvPicPr>
          <p:cNvPr descr="images/paste-EF9EB1A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0700" y="1816100"/>
            <a:ext cx="8597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Experimental skill + careful thought + piloting + randomness!</a:t>
            </a:r>
          </a:p>
        </p:txBody>
      </p:sp>
      <p:pic>
        <p:nvPicPr>
          <p:cNvPr descr="images/paste-1931EC2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9000" y="1816100"/>
            <a:ext cx="7874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importance of operationalising your variables well</a:t>
            </a:r>
          </a:p>
        </p:txBody>
      </p:sp>
      <p:pic>
        <p:nvPicPr>
          <p:cNvPr descr="images/paste-9B52240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0300" y="1816100"/>
            <a:ext cx="9918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Reading along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highly recommend reading along with the general topics we cover in the first few weeks.</a:t>
            </a:r>
          </a:p>
          <a:p>
            <a:pPr lvl="0" indent="0" marL="0">
              <a:buNone/>
            </a:pPr>
            <a:r>
              <a:rPr/>
              <a:t>Research Methods in Psychology by Dennis Howitt and Duncan Cramer is excellent. Chapter 2 in that book (right at the top of the module reading list and </a:t>
            </a:r>
            <a:r>
              <a:rPr>
                <a:hlinkClick r:id="rId2"/>
              </a:rPr>
              <a:t>here</a:t>
            </a:r>
            <a:r>
              <a:rPr/>
              <a:t>) deals with Hypotheses and aims of research, essentially what we cover this week, and Chapter 1 deals with the basics and golden rules of research design and designing good experiments.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 preview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57175" marL="257175">
              <a:buAutoNum type="arabicPeriod"/>
            </a:pPr>
            <a:r>
              <a:rPr/>
              <a:t>Complete the Pulse</a:t>
            </a:r>
          </a:p>
          <a:p>
            <a:pPr lvl="0" indent="-257175" marL="257175">
              <a:buAutoNum type="arabicPeriod"/>
            </a:pPr>
            <a:r>
              <a:rPr/>
              <a:t>Finalise your groups (3 or 4 people, all from same Personal Tutorial group)</a:t>
            </a:r>
          </a:p>
          <a:p>
            <a:pPr lvl="1"/>
            <a:r>
              <a:rPr/>
              <a:t>Submit a list of names to your Lab Tutor</a:t>
            </a:r>
          </a:p>
          <a:p>
            <a:pPr lvl="1"/>
            <a:r>
              <a:rPr/>
              <a:t>Discuss any problems you are facing</a:t>
            </a:r>
          </a:p>
          <a:p>
            <a:pPr lvl="0" indent="-257175" marL="257175">
              <a:buAutoNum type="arabicPeriod"/>
            </a:pPr>
            <a:r>
              <a:rPr/>
              <a:t>Agree a broad general focus for your group research and write it in your lab notebook</a:t>
            </a:r>
          </a:p>
          <a:p>
            <a:pPr lvl="1"/>
            <a:r>
              <a:rPr/>
              <a:t>This is now functioning and available in the right hand margin of the VLE page. It’s an experiment, so please give feedback!</a:t>
            </a:r>
          </a:p>
          <a:p>
            <a:pPr lvl="0" indent="-257175" marL="257175">
              <a:buAutoNum type="arabicPeriod"/>
            </a:pPr>
            <a:r>
              <a:rPr/>
              <a:t>Start establishing how you are going to work as a team and identifying milestones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Any Questions?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7a3ea58d-8420-4422-851b-cb8065d500b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5cbb1861-457f-4175-8aaf-7d590c06b0c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8347cbc6-b5b6-461e-b198-6c179189d26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2f02fe59-ab27-4a15-9263-fbd99471d306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19dd8933-fab4-4a9f-b88f-efedc0e67513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235200"/>
            <a:ext cx="10515600" cy="350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Lecture02</dc:title>
  <dc:creator>Dr Gordon Wright</dc:creator>
  <cp:keywords/>
  <dcterms:created xsi:type="dcterms:W3CDTF">2023-10-29T17:38:20Z</dcterms:created>
  <dcterms:modified xsi:type="dcterms:W3CDTF">2023-10-29T17:38:20Z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/>
  </property>
  <property fmtid="{D5CDD505-2E9C-101B-9397-08002B2CF9AE}" pid="5" name="by-author">
    <vt:lpwstr/>
  </property>
  <property fmtid="{D5CDD505-2E9C-101B-9397-08002B2CF9AE}" pid="6" name="csl">
    <vt:lpwstr>../apa7.csl</vt:lpwstr>
  </property>
  <property fmtid="{D5CDD505-2E9C-101B-9397-08002B2CF9AE}" pid="7" name="date">
    <vt:lpwstr>10 October, 2022</vt:lpwstr>
  </property>
  <property fmtid="{D5CDD505-2E9C-101B-9397-08002B2CF9AE}" pid="8" name="date-format">
    <vt:lpwstr>DD MMMM, YYYY</vt:lpwstr>
  </property>
  <property fmtid="{D5CDD505-2E9C-101B-9397-08002B2CF9AE}" pid="9" name="editor">
    <vt:lpwstr>visual</vt:lpwstr>
  </property>
  <property fmtid="{D5CDD505-2E9C-101B-9397-08002B2CF9AE}" pid="10" name="footer">
    <vt:lpwstr>VLE</vt:lpwstr>
  </property>
  <property fmtid="{D5CDD505-2E9C-101B-9397-08002B2CF9AE}" pid="11" name="header-includes">
    <vt:lpwstr/>
  </property>
  <property fmtid="{D5CDD505-2E9C-101B-9397-08002B2CF9AE}" pid="12" name="include-after">
    <vt:lpwstr/>
  </property>
  <property fmtid="{D5CDD505-2E9C-101B-9397-08002B2CF9AE}" pid="13" name="include-before">
    <vt:lpwstr/>
  </property>
  <property fmtid="{D5CDD505-2E9C-101B-9397-08002B2CF9AE}" pid="14" name="labels">
    <vt:lpwstr/>
  </property>
  <property fmtid="{D5CDD505-2E9C-101B-9397-08002B2CF9AE}" pid="15" name="links-as-notes">
    <vt:lpwstr>True</vt:lpwstr>
  </property>
  <property fmtid="{D5CDD505-2E9C-101B-9397-08002B2CF9AE}" pid="16" name="logo">
    <vt:lpwstr>images/RMIPHEX.png</vt:lpwstr>
  </property>
  <property fmtid="{D5CDD505-2E9C-101B-9397-08002B2CF9AE}" pid="17" name="menu">
    <vt:lpwstr>True</vt:lpwstr>
  </property>
  <property fmtid="{D5CDD505-2E9C-101B-9397-08002B2CF9AE}" pid="18" name="modulecode">
    <vt:lpwstr>PS52007D</vt:lpwstr>
  </property>
  <property fmtid="{D5CDD505-2E9C-101B-9397-08002B2CF9AE}" pid="19" name="navigation-mode">
    <vt:lpwstr>linear</vt:lpwstr>
  </property>
  <property fmtid="{D5CDD505-2E9C-101B-9397-08002B2CF9AE}" pid="20" name="preview-links">
    <vt:lpwstr>True</vt:lpwstr>
  </property>
  <property fmtid="{D5CDD505-2E9C-101B-9397-08002B2CF9AE}" pid="21" name="subtitle">
    <vt:lpwstr>Asking good questions and gathering reliable evidence</vt:lpwstr>
  </property>
  <property fmtid="{D5CDD505-2E9C-101B-9397-08002B2CF9AE}" pid="22" name="toc-title">
    <vt:lpwstr>Table of contents</vt:lpwstr>
  </property>
</Properties>
</file>